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96" r:id="rId6"/>
    <p:sldMasterId id="2147483710" r:id="rId7"/>
    <p:sldMasterId id="2147483753" r:id="rId8"/>
  </p:sldMasterIdLst>
  <p:notesMasterIdLst>
    <p:notesMasterId r:id="rId100"/>
  </p:notesMasterIdLst>
  <p:handoutMasterIdLst>
    <p:handoutMasterId r:id="rId101"/>
  </p:handoutMasterIdLst>
  <p:sldIdLst>
    <p:sldId id="644" r:id="rId9"/>
    <p:sldId id="503" r:id="rId10"/>
    <p:sldId id="557" r:id="rId11"/>
    <p:sldId id="571" r:id="rId12"/>
    <p:sldId id="578" r:id="rId13"/>
    <p:sldId id="635" r:id="rId14"/>
    <p:sldId id="288" r:id="rId15"/>
    <p:sldId id="308" r:id="rId16"/>
    <p:sldId id="363" r:id="rId17"/>
    <p:sldId id="352" r:id="rId18"/>
    <p:sldId id="384" r:id="rId19"/>
    <p:sldId id="385" r:id="rId20"/>
    <p:sldId id="387" r:id="rId21"/>
    <p:sldId id="374" r:id="rId22"/>
    <p:sldId id="382" r:id="rId23"/>
    <p:sldId id="375" r:id="rId24"/>
    <p:sldId id="380" r:id="rId25"/>
    <p:sldId id="377" r:id="rId26"/>
    <p:sldId id="376" r:id="rId27"/>
    <p:sldId id="381" r:id="rId28"/>
    <p:sldId id="393" r:id="rId29"/>
    <p:sldId id="386" r:id="rId30"/>
    <p:sldId id="330" r:id="rId31"/>
    <p:sldId id="388" r:id="rId32"/>
    <p:sldId id="389" r:id="rId33"/>
    <p:sldId id="327" r:id="rId34"/>
    <p:sldId id="392" r:id="rId35"/>
    <p:sldId id="379" r:id="rId36"/>
    <p:sldId id="625" r:id="rId37"/>
    <p:sldId id="626" r:id="rId38"/>
    <p:sldId id="474" r:id="rId39"/>
    <p:sldId id="627" r:id="rId40"/>
    <p:sldId id="473" r:id="rId41"/>
    <p:sldId id="629" r:id="rId42"/>
    <p:sldId id="437" r:id="rId43"/>
    <p:sldId id="630" r:id="rId44"/>
    <p:sldId id="475" r:id="rId45"/>
    <p:sldId id="631" r:id="rId46"/>
    <p:sldId id="632" r:id="rId47"/>
    <p:sldId id="612" r:id="rId48"/>
    <p:sldId id="622" r:id="rId49"/>
    <p:sldId id="623" r:id="rId50"/>
    <p:sldId id="624" r:id="rId51"/>
    <p:sldId id="501" r:id="rId52"/>
    <p:sldId id="613" r:id="rId53"/>
    <p:sldId id="548" r:id="rId54"/>
    <p:sldId id="608" r:id="rId55"/>
    <p:sldId id="614" r:id="rId56"/>
    <p:sldId id="646" r:id="rId57"/>
    <p:sldId id="647" r:id="rId58"/>
    <p:sldId id="648" r:id="rId59"/>
    <p:sldId id="649" r:id="rId60"/>
    <p:sldId id="615" r:id="rId61"/>
    <p:sldId id="563" r:id="rId62"/>
    <p:sldId id="564" r:id="rId63"/>
    <p:sldId id="566" r:id="rId64"/>
    <p:sldId id="568" r:id="rId65"/>
    <p:sldId id="569" r:id="rId66"/>
    <p:sldId id="645" r:id="rId67"/>
    <p:sldId id="637" r:id="rId68"/>
    <p:sldId id="638" r:id="rId69"/>
    <p:sldId id="639" r:id="rId70"/>
    <p:sldId id="640" r:id="rId71"/>
    <p:sldId id="641" r:id="rId72"/>
    <p:sldId id="642" r:id="rId73"/>
    <p:sldId id="643" r:id="rId74"/>
    <p:sldId id="617" r:id="rId75"/>
    <p:sldId id="585" r:id="rId76"/>
    <p:sldId id="586" r:id="rId77"/>
    <p:sldId id="587" r:id="rId78"/>
    <p:sldId id="588" r:id="rId79"/>
    <p:sldId id="589" r:id="rId80"/>
    <p:sldId id="590" r:id="rId81"/>
    <p:sldId id="591" r:id="rId82"/>
    <p:sldId id="618" r:id="rId83"/>
    <p:sldId id="603" r:id="rId84"/>
    <p:sldId id="604" r:id="rId85"/>
    <p:sldId id="605" r:id="rId86"/>
    <p:sldId id="606" r:id="rId87"/>
    <p:sldId id="607" r:id="rId88"/>
    <p:sldId id="602" r:id="rId89"/>
    <p:sldId id="619" r:id="rId90"/>
    <p:sldId id="553" r:id="rId91"/>
    <p:sldId id="601" r:id="rId92"/>
    <p:sldId id="572" r:id="rId93"/>
    <p:sldId id="573" r:id="rId94"/>
    <p:sldId id="574" r:id="rId95"/>
    <p:sldId id="575" r:id="rId96"/>
    <p:sldId id="576" r:id="rId97"/>
    <p:sldId id="577" r:id="rId98"/>
    <p:sldId id="509" r:id="rId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AFA60"/>
    <a:srgbClr val="FFFF66"/>
    <a:srgbClr val="0033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6397" autoAdjust="0"/>
  </p:normalViewPr>
  <p:slideViewPr>
    <p:cSldViewPr>
      <p:cViewPr>
        <p:scale>
          <a:sx n="75" d="100"/>
          <a:sy n="75" d="100"/>
        </p:scale>
        <p:origin x="1382" y="24"/>
      </p:cViewPr>
      <p:guideLst>
        <p:guide orient="horz" pos="2160"/>
        <p:guide pos="2880"/>
      </p:guideLst>
    </p:cSldViewPr>
  </p:slideViewPr>
  <p:outlineViewPr>
    <p:cViewPr>
      <p:scale>
        <a:sx n="33" d="100"/>
        <a:sy n="33" d="100"/>
      </p:scale>
      <p:origin x="0" y="-5448"/>
    </p:cViewPr>
  </p:outlineViewPr>
  <p:notesTextViewPr>
    <p:cViewPr>
      <p:scale>
        <a:sx n="3" d="2"/>
        <a:sy n="3" d="2"/>
      </p:scale>
      <p:origin x="0" y="0"/>
    </p:cViewPr>
  </p:notesTextViewPr>
  <p:sorterViewPr>
    <p:cViewPr>
      <p:scale>
        <a:sx n="134" d="100"/>
        <a:sy n="134" d="100"/>
      </p:scale>
      <p:origin x="0" y="-3678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image" Target="../media/image22.jpg"/><Relationship Id="rId6" Type="http://schemas.openxmlformats.org/officeDocument/2006/relationships/image" Target="../media/image27.jfif"/><Relationship Id="rId5" Type="http://schemas.openxmlformats.org/officeDocument/2006/relationships/image" Target="../media/image26.png"/><Relationship Id="rId4" Type="http://schemas.openxmlformats.org/officeDocument/2006/relationships/image" Target="../media/image25.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image" Target="../media/image22.jpg"/><Relationship Id="rId6" Type="http://schemas.openxmlformats.org/officeDocument/2006/relationships/image" Target="../media/image27.jfif"/><Relationship Id="rId5" Type="http://schemas.openxmlformats.org/officeDocument/2006/relationships/image" Target="../media/image26.png"/><Relationship Id="rId4"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39BAA-31BC-4609-9DF5-F5E5CA4A1C6B}" type="doc">
      <dgm:prSet loTypeId="urn:microsoft.com/office/officeart/2005/8/layout/chevron1" loCatId="process" qsTypeId="urn:microsoft.com/office/officeart/2005/8/quickstyle/simple1" qsCatId="simple" csTypeId="urn:microsoft.com/office/officeart/2005/8/colors/accent1_3" csCatId="accent1" phldr="1"/>
      <dgm:spPr/>
    </dgm:pt>
    <dgm:pt modelId="{057C307B-C1CB-411F-A3CE-D649B705DD9C}">
      <dgm:prSet phldrT="[Text]"/>
      <dgm:spPr>
        <a:xfrm>
          <a:off x="4547" y="842965"/>
          <a:ext cx="1748321" cy="648000"/>
        </a:xfrm>
        <a:prstGeom prst="chevron">
          <a:avLst/>
        </a:prstGeom>
        <a:solidFill>
          <a:schemeClr val="bg2"/>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April 1995</a:t>
          </a:r>
        </a:p>
      </dgm:t>
    </dgm:pt>
    <dgm:pt modelId="{B6BC3324-967C-42E9-A8BE-854C6C70BA5F}" type="parTrans" cxnId="{E4450D9A-52E0-4382-B869-25A947A124C7}">
      <dgm:prSet/>
      <dgm:spPr/>
      <dgm:t>
        <a:bodyPr/>
        <a:lstStyle/>
        <a:p>
          <a:endParaRPr lang="en-US"/>
        </a:p>
      </dgm:t>
    </dgm:pt>
    <dgm:pt modelId="{F8118B88-8336-4656-94C9-37007EF7950D}" type="sibTrans" cxnId="{E4450D9A-52E0-4382-B869-25A947A124C7}">
      <dgm:prSet/>
      <dgm:spPr/>
      <dgm:t>
        <a:bodyPr/>
        <a:lstStyle/>
        <a:p>
          <a:endParaRPr lang="en-US"/>
        </a:p>
      </dgm:t>
    </dgm:pt>
    <dgm:pt modelId="{09EBF59B-EDB6-4C1F-9D2A-C66DA1B6669E}">
      <dgm:prSet phldrT="[Text]"/>
      <dgm:spPr>
        <a:xfrm>
          <a:off x="1536868" y="842965"/>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October 1995</a:t>
          </a:r>
        </a:p>
      </dgm:t>
    </dgm:pt>
    <dgm:pt modelId="{C61A7671-71C0-41BA-924C-45F88C0565F9}" type="parTrans" cxnId="{41F817BD-F1F9-4284-B77E-6E2CBEF547FC}">
      <dgm:prSet/>
      <dgm:spPr/>
      <dgm:t>
        <a:bodyPr/>
        <a:lstStyle/>
        <a:p>
          <a:endParaRPr lang="en-US"/>
        </a:p>
      </dgm:t>
    </dgm:pt>
    <dgm:pt modelId="{DF38BC26-FB15-4050-BFF1-4D28C68C913F}" type="sibTrans" cxnId="{41F817BD-F1F9-4284-B77E-6E2CBEF547FC}">
      <dgm:prSet/>
      <dgm:spPr/>
      <dgm:t>
        <a:bodyPr/>
        <a:lstStyle/>
        <a:p>
          <a:endParaRPr lang="en-US"/>
        </a:p>
      </dgm:t>
    </dgm:pt>
    <dgm:pt modelId="{9D290EB9-543C-43A0-AE5F-86F2FF98C396}">
      <dgm:prSet phldrT="[Text]"/>
      <dgm:spPr>
        <a:xfrm>
          <a:off x="3069189" y="842965"/>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September 2001</a:t>
          </a:r>
        </a:p>
      </dgm:t>
    </dgm:pt>
    <dgm:pt modelId="{CC435AAC-55B9-4805-9948-6BF3FC35FD89}" type="parTrans" cxnId="{75F0B1D1-729D-457D-9EBC-9EB439011FDB}">
      <dgm:prSet/>
      <dgm:spPr/>
      <dgm:t>
        <a:bodyPr/>
        <a:lstStyle/>
        <a:p>
          <a:endParaRPr lang="en-US"/>
        </a:p>
      </dgm:t>
    </dgm:pt>
    <dgm:pt modelId="{8DFF012D-EA6D-441C-8B3C-A3B8A1752043}" type="sibTrans" cxnId="{75F0B1D1-729D-457D-9EBC-9EB439011FDB}">
      <dgm:prSet/>
      <dgm:spPr/>
      <dgm:t>
        <a:bodyPr/>
        <a:lstStyle/>
        <a:p>
          <a:endParaRPr lang="en-US"/>
        </a:p>
      </dgm:t>
    </dgm:pt>
    <dgm:pt modelId="{D1E64709-9BA0-4EE5-9B6D-6B86E988F13F}">
      <dgm:prSet phldrT="[Text]"/>
      <dgm:spPr>
        <a:xfrm>
          <a:off x="4601510" y="842965"/>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2002</a:t>
          </a:r>
        </a:p>
      </dgm:t>
    </dgm:pt>
    <dgm:pt modelId="{FC759212-41AF-4EB6-82E1-1E985D3C06F5}" type="parTrans" cxnId="{02A418C2-016E-44DD-942B-54C06EC12CFD}">
      <dgm:prSet/>
      <dgm:spPr/>
      <dgm:t>
        <a:bodyPr/>
        <a:lstStyle/>
        <a:p>
          <a:endParaRPr lang="en-US"/>
        </a:p>
      </dgm:t>
    </dgm:pt>
    <dgm:pt modelId="{C14892F1-DBFD-4C06-BE3D-CC39600AEB2D}" type="sibTrans" cxnId="{02A418C2-016E-44DD-942B-54C06EC12CFD}">
      <dgm:prSet/>
      <dgm:spPr/>
      <dgm:t>
        <a:bodyPr/>
        <a:lstStyle/>
        <a:p>
          <a:endParaRPr lang="en-US"/>
        </a:p>
      </dgm:t>
    </dgm:pt>
    <dgm:pt modelId="{9FC9F7B8-59C7-4F93-8030-28E5EC15EDAB}">
      <dgm:prSet phldrT="[Text]"/>
      <dgm:spPr>
        <a:xfrm>
          <a:off x="6133831" y="842965"/>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2003</a:t>
          </a:r>
        </a:p>
      </dgm:t>
    </dgm:pt>
    <dgm:pt modelId="{016B1C58-9EF5-478A-A82F-39C04BEE45F0}" type="parTrans" cxnId="{17F5F8E6-22EC-4A41-976D-33E597901A0B}">
      <dgm:prSet/>
      <dgm:spPr/>
      <dgm:t>
        <a:bodyPr/>
        <a:lstStyle/>
        <a:p>
          <a:endParaRPr lang="en-US"/>
        </a:p>
      </dgm:t>
    </dgm:pt>
    <dgm:pt modelId="{25F5CCEA-370A-468B-877B-38E4D712155C}" type="sibTrans" cxnId="{17F5F8E6-22EC-4A41-976D-33E597901A0B}">
      <dgm:prSet/>
      <dgm:spPr/>
      <dgm:t>
        <a:bodyPr/>
        <a:lstStyle/>
        <a:p>
          <a:endParaRPr lang="en-US"/>
        </a:p>
      </dgm:t>
    </dgm:pt>
    <dgm:pt modelId="{E7796C00-0506-47B7-8CBF-225D54DDA539}">
      <dgm:prSet phldrT="[Text]"/>
      <dgm:spPr>
        <a:xfrm>
          <a:off x="4547" y="1571965"/>
          <a:ext cx="1398656" cy="1936406"/>
        </a:xfrm>
        <a:prstGeom prst="rect">
          <a:avLst/>
        </a:prstGeom>
        <a:noFill/>
        <a:ln>
          <a:noFill/>
        </a:ln>
        <a:effectLst/>
      </dgm:spPr>
      <dgm:t>
        <a:bodyPr/>
        <a:lstStyle/>
        <a:p>
          <a:pPr>
            <a:buChar char="•"/>
          </a:pPr>
          <a:r>
            <a:rPr lang="en-US" b="1" dirty="0">
              <a:solidFill>
                <a:srgbClr val="C00000"/>
              </a:solidFill>
              <a:latin typeface="Calibri"/>
              <a:ea typeface="+mn-ea"/>
              <a:cs typeface="+mn-cs"/>
            </a:rPr>
            <a:t>Oklahoma City Bombing</a:t>
          </a:r>
        </a:p>
      </dgm:t>
    </dgm:pt>
    <dgm:pt modelId="{079A498C-5A45-4605-A7E0-FC1AA87BB62F}" type="parTrans" cxnId="{4D08D9AA-487D-4B48-A720-76FB72C2ADF8}">
      <dgm:prSet/>
      <dgm:spPr/>
      <dgm:t>
        <a:bodyPr/>
        <a:lstStyle/>
        <a:p>
          <a:endParaRPr lang="en-US"/>
        </a:p>
      </dgm:t>
    </dgm:pt>
    <dgm:pt modelId="{3F050015-B28A-42F5-89AC-B051CB4D5BA6}" type="sibTrans" cxnId="{4D08D9AA-487D-4B48-A720-76FB72C2ADF8}">
      <dgm:prSet/>
      <dgm:spPr/>
      <dgm:t>
        <a:bodyPr/>
        <a:lstStyle/>
        <a:p>
          <a:endParaRPr lang="en-US"/>
        </a:p>
      </dgm:t>
    </dgm:pt>
    <dgm:pt modelId="{DB5AF821-905C-4B92-B42C-9E48B3224EA9}">
      <dgm:prSet phldrT="[Text]"/>
      <dgm:spPr>
        <a:xfrm>
          <a:off x="1536868" y="1571965"/>
          <a:ext cx="1398656" cy="1936406"/>
        </a:xfrm>
        <a:prstGeom prst="rect">
          <a:avLst/>
        </a:prstGeom>
        <a:noFill/>
        <a:ln>
          <a:noFill/>
        </a:ln>
        <a:effectLst/>
      </dgm:spPr>
      <dgm:t>
        <a:bodyPr/>
        <a:lstStyle/>
        <a:p>
          <a:pPr>
            <a:buChar char="•"/>
          </a:pPr>
          <a:r>
            <a:rPr lang="en-US" b="1" dirty="0">
              <a:solidFill>
                <a:srgbClr val="C00000"/>
              </a:solidFill>
              <a:latin typeface="Calibri"/>
              <a:ea typeface="+mn-ea"/>
              <a:cs typeface="+mn-cs"/>
            </a:rPr>
            <a:t>E.O. 12977</a:t>
          </a:r>
        </a:p>
      </dgm:t>
    </dgm:pt>
    <dgm:pt modelId="{251BB87A-B988-4D1E-B32F-8F675A8AD2EE}" type="parTrans" cxnId="{BC666C52-4744-47FA-981F-F2994CB9D11B}">
      <dgm:prSet/>
      <dgm:spPr/>
      <dgm:t>
        <a:bodyPr/>
        <a:lstStyle/>
        <a:p>
          <a:endParaRPr lang="en-US"/>
        </a:p>
      </dgm:t>
    </dgm:pt>
    <dgm:pt modelId="{10C038AC-D5E9-417A-BC08-818C72AE0795}" type="sibTrans" cxnId="{BC666C52-4744-47FA-981F-F2994CB9D11B}">
      <dgm:prSet/>
      <dgm:spPr/>
      <dgm:t>
        <a:bodyPr/>
        <a:lstStyle/>
        <a:p>
          <a:endParaRPr lang="en-US"/>
        </a:p>
      </dgm:t>
    </dgm:pt>
    <dgm:pt modelId="{E8426226-5875-4846-B19A-BF2C0877CA2B}">
      <dgm:prSet phldrT="[Text]"/>
      <dgm:spPr>
        <a:xfrm>
          <a:off x="3069189" y="1571965"/>
          <a:ext cx="1398656" cy="1936406"/>
        </a:xfrm>
        <a:prstGeom prst="rect">
          <a:avLst/>
        </a:prstGeom>
        <a:noFill/>
        <a:ln>
          <a:noFill/>
        </a:ln>
        <a:effectLst/>
      </dgm:spPr>
      <dgm:t>
        <a:bodyPr/>
        <a:lstStyle/>
        <a:p>
          <a:pPr>
            <a:buChar char="•"/>
          </a:pPr>
          <a:r>
            <a:rPr lang="en-US" b="1" dirty="0">
              <a:solidFill>
                <a:srgbClr val="C00000"/>
              </a:solidFill>
              <a:latin typeface="Calibri"/>
              <a:ea typeface="+mn-ea"/>
              <a:cs typeface="+mn-cs"/>
            </a:rPr>
            <a:t>September 11 Terrorist Attacks</a:t>
          </a:r>
        </a:p>
      </dgm:t>
    </dgm:pt>
    <dgm:pt modelId="{FBBE4862-E6F6-434B-B696-89ABB4F27E9A}" type="parTrans" cxnId="{A652CB07-858E-43B6-95B0-35A350E3ACBF}">
      <dgm:prSet/>
      <dgm:spPr/>
      <dgm:t>
        <a:bodyPr/>
        <a:lstStyle/>
        <a:p>
          <a:endParaRPr lang="en-US"/>
        </a:p>
      </dgm:t>
    </dgm:pt>
    <dgm:pt modelId="{4D3E909F-6EBF-4743-B199-87B8F8B65242}" type="sibTrans" cxnId="{A652CB07-858E-43B6-95B0-35A350E3ACBF}">
      <dgm:prSet/>
      <dgm:spPr/>
      <dgm:t>
        <a:bodyPr/>
        <a:lstStyle/>
        <a:p>
          <a:endParaRPr lang="en-US"/>
        </a:p>
      </dgm:t>
    </dgm:pt>
    <dgm:pt modelId="{01C41DAB-D1E5-4CE8-A15F-FDC516B6AA45}">
      <dgm:prSet phldrT="[Text]"/>
      <dgm:spPr>
        <a:xfrm>
          <a:off x="4601510" y="1571965"/>
          <a:ext cx="1398656" cy="1936406"/>
        </a:xfrm>
        <a:prstGeom prst="rect">
          <a:avLst/>
        </a:prstGeom>
        <a:noFill/>
        <a:ln>
          <a:noFill/>
        </a:ln>
        <a:effectLst/>
      </dgm:spPr>
      <dgm:t>
        <a:bodyPr/>
        <a:lstStyle/>
        <a:p>
          <a:pPr>
            <a:buChar char="•"/>
          </a:pPr>
          <a:endParaRPr lang="en-US" b="1" dirty="0">
            <a:solidFill>
              <a:srgbClr val="F79646">
                <a:lumMod val="50000"/>
              </a:srgbClr>
            </a:solidFill>
            <a:latin typeface="Calibri"/>
            <a:ea typeface="+mn-ea"/>
            <a:cs typeface="+mn-cs"/>
          </a:endParaRPr>
        </a:p>
      </dgm:t>
    </dgm:pt>
    <dgm:pt modelId="{6683BB74-A721-499B-A54A-DF47CA8E7AF1}" type="parTrans" cxnId="{8376AD2A-CAD1-4A76-A932-689E5322EB13}">
      <dgm:prSet/>
      <dgm:spPr/>
      <dgm:t>
        <a:bodyPr/>
        <a:lstStyle/>
        <a:p>
          <a:endParaRPr lang="en-US"/>
        </a:p>
      </dgm:t>
    </dgm:pt>
    <dgm:pt modelId="{0BE4132D-9F06-456B-A2FA-DF22B88BF45A}" type="sibTrans" cxnId="{8376AD2A-CAD1-4A76-A932-689E5322EB13}">
      <dgm:prSet/>
      <dgm:spPr/>
      <dgm:t>
        <a:bodyPr/>
        <a:lstStyle/>
        <a:p>
          <a:endParaRPr lang="en-US"/>
        </a:p>
      </dgm:t>
    </dgm:pt>
    <dgm:pt modelId="{38B5E9B9-77F1-47E8-9973-CE6B1779E3D4}">
      <dgm:prSet phldrT="[Text]"/>
      <dgm:spPr>
        <a:xfrm>
          <a:off x="4601510" y="1571965"/>
          <a:ext cx="1398656" cy="1936406"/>
        </a:xfrm>
        <a:prstGeom prst="rect">
          <a:avLst/>
        </a:prstGeom>
        <a:noFill/>
        <a:ln>
          <a:noFill/>
        </a:ln>
        <a:effectLst/>
      </dgm:spPr>
      <dgm:t>
        <a:bodyPr/>
        <a:lstStyle/>
        <a:p>
          <a:pPr>
            <a:buChar char="•"/>
          </a:pPr>
          <a:r>
            <a:rPr lang="en-US" b="1" dirty="0">
              <a:solidFill>
                <a:srgbClr val="C00000"/>
              </a:solidFill>
              <a:latin typeface="Calibri"/>
              <a:ea typeface="+mn-ea"/>
              <a:cs typeface="+mn-cs"/>
            </a:rPr>
            <a:t>OIG Report Findings</a:t>
          </a:r>
        </a:p>
      </dgm:t>
    </dgm:pt>
    <dgm:pt modelId="{67AED530-A97C-4F61-B1F4-F9DB09B5FB27}" type="parTrans" cxnId="{E5D2DA1E-0478-4286-9674-04C454278E1A}">
      <dgm:prSet/>
      <dgm:spPr/>
      <dgm:t>
        <a:bodyPr/>
        <a:lstStyle/>
        <a:p>
          <a:endParaRPr lang="en-US"/>
        </a:p>
      </dgm:t>
    </dgm:pt>
    <dgm:pt modelId="{AC47B8D3-4137-4055-B848-49879323941A}" type="sibTrans" cxnId="{E5D2DA1E-0478-4286-9674-04C454278E1A}">
      <dgm:prSet/>
      <dgm:spPr/>
      <dgm:t>
        <a:bodyPr/>
        <a:lstStyle/>
        <a:p>
          <a:endParaRPr lang="en-US"/>
        </a:p>
      </dgm:t>
    </dgm:pt>
    <dgm:pt modelId="{249B8E6B-2C5E-4199-B630-4E8EEF57B8CF}">
      <dgm:prSet phldrT="[Text]"/>
      <dgm:spPr>
        <a:xfrm>
          <a:off x="6133831" y="1571965"/>
          <a:ext cx="1398656" cy="1936406"/>
        </a:xfrm>
        <a:prstGeom prst="rect">
          <a:avLst/>
        </a:prstGeom>
        <a:noFill/>
        <a:ln>
          <a:noFill/>
        </a:ln>
        <a:effectLst/>
      </dgm:spPr>
      <dgm:t>
        <a:bodyPr/>
        <a:lstStyle/>
        <a:p>
          <a:pPr>
            <a:buChar char="•"/>
          </a:pPr>
          <a:r>
            <a:rPr lang="en-US" b="1" dirty="0">
              <a:solidFill>
                <a:srgbClr val="C00000"/>
              </a:solidFill>
              <a:latin typeface="Calibri"/>
              <a:ea typeface="+mn-ea"/>
              <a:cs typeface="+mn-cs"/>
            </a:rPr>
            <a:t>NIH Security Program Formed</a:t>
          </a:r>
        </a:p>
      </dgm:t>
    </dgm:pt>
    <dgm:pt modelId="{CA877F8D-015D-4779-A09C-002171B29164}" type="parTrans" cxnId="{38E28129-CEAF-41DC-9360-575C30752F62}">
      <dgm:prSet/>
      <dgm:spPr/>
      <dgm:t>
        <a:bodyPr/>
        <a:lstStyle/>
        <a:p>
          <a:endParaRPr lang="en-US"/>
        </a:p>
      </dgm:t>
    </dgm:pt>
    <dgm:pt modelId="{6D6DA7B9-DF57-42EC-988B-A547A14AEF6F}" type="sibTrans" cxnId="{38E28129-CEAF-41DC-9360-575C30752F62}">
      <dgm:prSet/>
      <dgm:spPr/>
      <dgm:t>
        <a:bodyPr/>
        <a:lstStyle/>
        <a:p>
          <a:endParaRPr lang="en-US"/>
        </a:p>
      </dgm:t>
    </dgm:pt>
    <dgm:pt modelId="{5C7DF7E6-B2F4-45B0-A5F4-171162FCC61D}">
      <dgm:prSet phldrT="[Text]"/>
      <dgm:spPr>
        <a:xfrm>
          <a:off x="4547" y="1571965"/>
          <a:ext cx="1398656" cy="1936406"/>
        </a:xfrm>
        <a:prstGeom prst="rect">
          <a:avLst/>
        </a:prstGeom>
        <a:noFill/>
        <a:ln>
          <a:noFill/>
        </a:ln>
        <a:effectLst/>
      </dgm:spPr>
      <dgm:t>
        <a:bodyPr/>
        <a:lstStyle/>
        <a:p>
          <a:pPr>
            <a:buChar char="•"/>
          </a:pPr>
          <a:r>
            <a:rPr lang="en-US" i="0" dirty="0">
              <a:solidFill>
                <a:sysClr val="windowText" lastClr="000000">
                  <a:hueOff val="0"/>
                  <a:satOff val="0"/>
                  <a:lumOff val="0"/>
                  <a:alphaOff val="0"/>
                </a:sysClr>
              </a:solidFill>
              <a:latin typeface="Calibri"/>
              <a:ea typeface="+mn-ea"/>
              <a:cs typeface="Arial" panose="020B0604020202020204" pitchFamily="34" charset="0"/>
            </a:rPr>
            <a:t>Bombing of the </a:t>
          </a:r>
          <a:r>
            <a:rPr lang="en-US" i="0" dirty="0" err="1">
              <a:solidFill>
                <a:sysClr val="windowText" lastClr="000000">
                  <a:hueOff val="0"/>
                  <a:satOff val="0"/>
                  <a:lumOff val="0"/>
                  <a:alphaOff val="0"/>
                </a:sysClr>
              </a:solidFill>
              <a:latin typeface="Calibri"/>
              <a:ea typeface="+mn-ea"/>
              <a:cs typeface="Arial" panose="020B0604020202020204" pitchFamily="34" charset="0"/>
            </a:rPr>
            <a:t>Murrah</a:t>
          </a:r>
          <a:r>
            <a:rPr lang="en-US" i="0" dirty="0">
              <a:solidFill>
                <a:sysClr val="windowText" lastClr="000000">
                  <a:hueOff val="0"/>
                  <a:satOff val="0"/>
                  <a:lumOff val="0"/>
                  <a:alphaOff val="0"/>
                </a:sysClr>
              </a:solidFill>
              <a:latin typeface="Calibri"/>
              <a:ea typeface="+mn-ea"/>
              <a:cs typeface="Arial" panose="020B0604020202020204" pitchFamily="34" charset="0"/>
            </a:rPr>
            <a:t> Federal Building. Deadliest domestic terrorist attack at the time</a:t>
          </a:r>
          <a:endParaRPr lang="en-US" b="1" dirty="0">
            <a:solidFill>
              <a:sysClr val="windowText" lastClr="000000">
                <a:hueOff val="0"/>
                <a:satOff val="0"/>
                <a:lumOff val="0"/>
                <a:alphaOff val="0"/>
              </a:sysClr>
            </a:solidFill>
            <a:latin typeface="Calibri"/>
            <a:ea typeface="+mn-ea"/>
            <a:cs typeface="+mn-cs"/>
          </a:endParaRPr>
        </a:p>
      </dgm:t>
    </dgm:pt>
    <dgm:pt modelId="{33B19E15-507C-4A56-80A5-AAF48E16816B}" type="parTrans" cxnId="{4222030F-CE4A-4EBC-81F5-90CDDDCF85D3}">
      <dgm:prSet/>
      <dgm:spPr/>
      <dgm:t>
        <a:bodyPr/>
        <a:lstStyle/>
        <a:p>
          <a:endParaRPr lang="en-US"/>
        </a:p>
      </dgm:t>
    </dgm:pt>
    <dgm:pt modelId="{E4B0A3C0-F517-4E6A-954B-A933385467F5}" type="sibTrans" cxnId="{4222030F-CE4A-4EBC-81F5-90CDDDCF85D3}">
      <dgm:prSet/>
      <dgm:spPr/>
      <dgm:t>
        <a:bodyPr/>
        <a:lstStyle/>
        <a:p>
          <a:endParaRPr lang="en-US"/>
        </a:p>
      </dgm:t>
    </dgm:pt>
    <dgm:pt modelId="{CE149439-CE83-4378-B2EB-2A5BAA1B87FC}">
      <dgm:prSet phldrT="[Text]"/>
      <dgm:spPr>
        <a:xfrm>
          <a:off x="1536868" y="1571965"/>
          <a:ext cx="1398656" cy="1936406"/>
        </a:xfrm>
        <a:prstGeom prst="rect">
          <a:avLst/>
        </a:prstGeom>
        <a:noFill/>
        <a:ln>
          <a:noFill/>
        </a:ln>
        <a:effectLst/>
      </dgm:spPr>
      <dgm:t>
        <a:bodyPr/>
        <a:lstStyle/>
        <a:p>
          <a:pPr>
            <a:buChar char="•"/>
          </a:pPr>
          <a:r>
            <a:rPr lang="en-US" i="0" dirty="0">
              <a:solidFill>
                <a:sysClr val="windowText" lastClr="000000">
                  <a:hueOff val="0"/>
                  <a:satOff val="0"/>
                  <a:lumOff val="0"/>
                  <a:alphaOff val="0"/>
                </a:sysClr>
              </a:solidFill>
              <a:latin typeface="Calibri"/>
              <a:ea typeface="+mn-ea"/>
              <a:cs typeface="Arial" panose="020B0604020202020204" pitchFamily="34" charset="0"/>
            </a:rPr>
            <a:t>Interagency Security Committee (ISC) created</a:t>
          </a:r>
          <a:endParaRPr lang="en-US" b="1" dirty="0">
            <a:solidFill>
              <a:sysClr val="windowText" lastClr="000000">
                <a:hueOff val="0"/>
                <a:satOff val="0"/>
                <a:lumOff val="0"/>
                <a:alphaOff val="0"/>
              </a:sysClr>
            </a:solidFill>
            <a:latin typeface="Calibri"/>
            <a:ea typeface="+mn-ea"/>
            <a:cs typeface="+mn-cs"/>
          </a:endParaRPr>
        </a:p>
      </dgm:t>
    </dgm:pt>
    <dgm:pt modelId="{6AC802BE-83A0-406F-AD25-5B50904010C0}" type="parTrans" cxnId="{E2192215-C6E3-4BD1-8664-8F1FB8FB47CA}">
      <dgm:prSet/>
      <dgm:spPr/>
      <dgm:t>
        <a:bodyPr/>
        <a:lstStyle/>
        <a:p>
          <a:endParaRPr lang="en-US"/>
        </a:p>
      </dgm:t>
    </dgm:pt>
    <dgm:pt modelId="{66AE10E4-425F-4512-8D4C-297ECEE97E7B}" type="sibTrans" cxnId="{E2192215-C6E3-4BD1-8664-8F1FB8FB47CA}">
      <dgm:prSet/>
      <dgm:spPr/>
      <dgm:t>
        <a:bodyPr/>
        <a:lstStyle/>
        <a:p>
          <a:endParaRPr lang="en-US"/>
        </a:p>
      </dgm:t>
    </dgm:pt>
    <dgm:pt modelId="{AAD31F37-A607-4BE4-A819-35F60F4543DB}">
      <dgm:prSet phldrT="[Text]"/>
      <dgm:spPr>
        <a:xfrm>
          <a:off x="3069189" y="1571965"/>
          <a:ext cx="1398656" cy="1936406"/>
        </a:xfrm>
        <a:prstGeom prst="rect">
          <a:avLst/>
        </a:prstGeom>
        <a:noFill/>
        <a:ln>
          <a:noFill/>
        </a:ln>
        <a:effectLst/>
      </dgm:spPr>
      <dgm:t>
        <a:bodyPr/>
        <a:lstStyle/>
        <a:p>
          <a:pPr>
            <a:buChar char="•"/>
          </a:pPr>
          <a:r>
            <a:rPr lang="en-US" b="0" dirty="0">
              <a:solidFill>
                <a:sysClr val="windowText" lastClr="000000">
                  <a:hueOff val="0"/>
                  <a:satOff val="0"/>
                  <a:lumOff val="0"/>
                  <a:alphaOff val="0"/>
                </a:sysClr>
              </a:solidFill>
              <a:latin typeface="Calibri"/>
              <a:ea typeface="+mn-ea"/>
              <a:cs typeface="+mn-cs"/>
            </a:rPr>
            <a:t>World Trade Center</a:t>
          </a:r>
        </a:p>
      </dgm:t>
    </dgm:pt>
    <dgm:pt modelId="{0694B6FC-7BC7-4202-B852-32E3A115F5E5}" type="parTrans" cxnId="{06136A84-4803-4AFD-898F-E58D21B1D881}">
      <dgm:prSet/>
      <dgm:spPr/>
      <dgm:t>
        <a:bodyPr/>
        <a:lstStyle/>
        <a:p>
          <a:endParaRPr lang="en-US"/>
        </a:p>
      </dgm:t>
    </dgm:pt>
    <dgm:pt modelId="{1E8AAB25-115F-4B6B-BA8E-72ABEC33587A}" type="sibTrans" cxnId="{06136A84-4803-4AFD-898F-E58D21B1D881}">
      <dgm:prSet/>
      <dgm:spPr/>
      <dgm:t>
        <a:bodyPr/>
        <a:lstStyle/>
        <a:p>
          <a:endParaRPr lang="en-US"/>
        </a:p>
      </dgm:t>
    </dgm:pt>
    <dgm:pt modelId="{A7E7330F-D423-44EE-A5C1-4E91BD6CF994}">
      <dgm:prSet/>
      <dgm:spPr>
        <a:xfrm>
          <a:off x="3069189" y="1571965"/>
          <a:ext cx="1398656" cy="1936406"/>
        </a:xfrm>
        <a:prstGeom prst="rect">
          <a:avLst/>
        </a:prstGeom>
        <a:noFill/>
        <a:ln>
          <a:noFill/>
        </a:ln>
        <a:effectLst/>
      </dgm:spPr>
      <dgm:t>
        <a:bodyPr/>
        <a:lstStyle/>
        <a:p>
          <a:pPr>
            <a:buChar char="•"/>
          </a:pPr>
          <a:r>
            <a:rPr lang="en-US" b="0" dirty="0">
              <a:solidFill>
                <a:sysClr val="windowText" lastClr="000000">
                  <a:hueOff val="0"/>
                  <a:satOff val="0"/>
                  <a:lumOff val="0"/>
                  <a:alphaOff val="0"/>
                </a:sysClr>
              </a:solidFill>
              <a:latin typeface="Calibri"/>
              <a:ea typeface="+mn-ea"/>
              <a:cs typeface="+mn-cs"/>
            </a:rPr>
            <a:t>Pentagon </a:t>
          </a:r>
        </a:p>
      </dgm:t>
    </dgm:pt>
    <dgm:pt modelId="{4637B858-371E-4707-9B68-DB4B31EF183E}" type="parTrans" cxnId="{15595573-ED06-4E0A-A2CA-59829D6CAC38}">
      <dgm:prSet/>
      <dgm:spPr/>
      <dgm:t>
        <a:bodyPr/>
        <a:lstStyle/>
        <a:p>
          <a:endParaRPr lang="en-US"/>
        </a:p>
      </dgm:t>
    </dgm:pt>
    <dgm:pt modelId="{896C6AC5-526A-46C8-912A-7680FA38E4B5}" type="sibTrans" cxnId="{15595573-ED06-4E0A-A2CA-59829D6CAC38}">
      <dgm:prSet/>
      <dgm:spPr/>
      <dgm:t>
        <a:bodyPr/>
        <a:lstStyle/>
        <a:p>
          <a:endParaRPr lang="en-US"/>
        </a:p>
      </dgm:t>
    </dgm:pt>
    <dgm:pt modelId="{A1568B6D-0592-41EC-99F1-8D3A9E96DCD4}">
      <dgm:prSet/>
      <dgm:spPr>
        <a:xfrm>
          <a:off x="3069189" y="1571965"/>
          <a:ext cx="1398656" cy="1936406"/>
        </a:xfrm>
        <a:prstGeom prst="rect">
          <a:avLst/>
        </a:prstGeom>
        <a:noFill/>
        <a:ln>
          <a:noFill/>
        </a:ln>
        <a:effectLst/>
      </dgm:spPr>
      <dgm:t>
        <a:bodyPr/>
        <a:lstStyle/>
        <a:p>
          <a:pPr>
            <a:buChar char="•"/>
          </a:pPr>
          <a:r>
            <a:rPr lang="en-US" b="0" dirty="0">
              <a:solidFill>
                <a:sysClr val="windowText" lastClr="000000">
                  <a:hueOff val="0"/>
                  <a:satOff val="0"/>
                  <a:lumOff val="0"/>
                  <a:alphaOff val="0"/>
                </a:sysClr>
              </a:solidFill>
              <a:latin typeface="Calibri"/>
              <a:ea typeface="+mn-ea"/>
              <a:cs typeface="+mn-cs"/>
            </a:rPr>
            <a:t>Shanksville, PA</a:t>
          </a:r>
        </a:p>
      </dgm:t>
    </dgm:pt>
    <dgm:pt modelId="{8AF27DE1-FCF5-4EDC-8016-5E364305459A}" type="parTrans" cxnId="{1A6B716B-0409-46C5-90EE-959B798CA5D1}">
      <dgm:prSet/>
      <dgm:spPr/>
      <dgm:t>
        <a:bodyPr/>
        <a:lstStyle/>
        <a:p>
          <a:endParaRPr lang="en-US"/>
        </a:p>
      </dgm:t>
    </dgm:pt>
    <dgm:pt modelId="{51B54ECF-88BC-4CD5-8CFE-D8611CDE5171}" type="sibTrans" cxnId="{1A6B716B-0409-46C5-90EE-959B798CA5D1}">
      <dgm:prSet/>
      <dgm:spPr/>
      <dgm:t>
        <a:bodyPr/>
        <a:lstStyle/>
        <a:p>
          <a:endParaRPr lang="en-US"/>
        </a:p>
      </dgm:t>
    </dgm:pt>
    <dgm:pt modelId="{EAC41741-871F-4580-B1B8-DBD08A0C507A}">
      <dgm:prSet/>
      <dgm:spPr>
        <a:xfrm>
          <a:off x="3069189" y="1571965"/>
          <a:ext cx="1398656" cy="1936406"/>
        </a:xfrm>
        <a:prstGeom prst="rect">
          <a:avLst/>
        </a:prstGeom>
        <a:noFill/>
        <a:ln>
          <a:noFill/>
        </a:ln>
        <a:effectLst/>
      </dgm:spPr>
      <dgm:t>
        <a:bodyPr/>
        <a:lstStyle/>
        <a:p>
          <a:pPr>
            <a:buChar char="•"/>
          </a:pPr>
          <a:endParaRPr lang="en-US" b="1" dirty="0">
            <a:solidFill>
              <a:sysClr val="windowText" lastClr="000000">
                <a:hueOff val="0"/>
                <a:satOff val="0"/>
                <a:lumOff val="0"/>
                <a:alphaOff val="0"/>
              </a:sysClr>
            </a:solidFill>
            <a:latin typeface="Calibri"/>
            <a:ea typeface="+mn-ea"/>
            <a:cs typeface="+mn-cs"/>
          </a:endParaRPr>
        </a:p>
      </dgm:t>
    </dgm:pt>
    <dgm:pt modelId="{F6F91646-CFBB-406A-B417-0D8736E0993D}" type="parTrans" cxnId="{61C213DE-2AF8-48AB-8CBC-68688311C131}">
      <dgm:prSet/>
      <dgm:spPr/>
      <dgm:t>
        <a:bodyPr/>
        <a:lstStyle/>
        <a:p>
          <a:endParaRPr lang="en-US"/>
        </a:p>
      </dgm:t>
    </dgm:pt>
    <dgm:pt modelId="{8A60C8AF-F69E-4EF2-AE74-CE91FC3D5743}" type="sibTrans" cxnId="{61C213DE-2AF8-48AB-8CBC-68688311C131}">
      <dgm:prSet/>
      <dgm:spPr/>
      <dgm:t>
        <a:bodyPr/>
        <a:lstStyle/>
        <a:p>
          <a:endParaRPr lang="en-US"/>
        </a:p>
      </dgm:t>
    </dgm:pt>
    <dgm:pt modelId="{FC2D61B7-6A7C-4CBE-ADAA-A519E97DC993}">
      <dgm:prSet phldrT="[Text]"/>
      <dgm:spPr>
        <a:xfrm>
          <a:off x="4601510" y="1571965"/>
          <a:ext cx="1398656" cy="1936406"/>
        </a:xfrm>
        <a:prstGeom prst="rect">
          <a:avLst/>
        </a:prstGeom>
        <a:noFill/>
        <a:ln>
          <a:noFill/>
        </a:ln>
        <a:effectLst/>
      </dgm:spPr>
      <dgm:t>
        <a:bodyPr/>
        <a:lstStyle/>
        <a:p>
          <a:pPr>
            <a:buChar char="•"/>
          </a:pPr>
          <a:r>
            <a:rPr lang="en-US" dirty="0">
              <a:solidFill>
                <a:sysClr val="windowText" lastClr="000000">
                  <a:hueOff val="0"/>
                  <a:satOff val="0"/>
                  <a:lumOff val="0"/>
                  <a:alphaOff val="0"/>
                </a:sysClr>
              </a:solidFill>
              <a:latin typeface="Calibri"/>
              <a:ea typeface="+mn-ea"/>
              <a:cs typeface="Arial" panose="020B0604020202020204" pitchFamily="34" charset="0"/>
            </a:rPr>
            <a:t>Recommendation to improved the Security Program</a:t>
          </a:r>
          <a:endParaRPr lang="en-US" b="1" dirty="0">
            <a:solidFill>
              <a:sysClr val="windowText" lastClr="000000">
                <a:hueOff val="0"/>
                <a:satOff val="0"/>
                <a:lumOff val="0"/>
                <a:alphaOff val="0"/>
              </a:sysClr>
            </a:solidFill>
            <a:latin typeface="Calibri"/>
            <a:ea typeface="+mn-ea"/>
            <a:cs typeface="+mn-cs"/>
          </a:endParaRPr>
        </a:p>
      </dgm:t>
    </dgm:pt>
    <dgm:pt modelId="{3F9FEF84-179C-48B2-8C7C-BAF24F8EFB60}" type="parTrans" cxnId="{8336939C-424D-4FFB-A12E-B747EDBC4B64}">
      <dgm:prSet/>
      <dgm:spPr/>
      <dgm:t>
        <a:bodyPr/>
        <a:lstStyle/>
        <a:p>
          <a:endParaRPr lang="en-US"/>
        </a:p>
      </dgm:t>
    </dgm:pt>
    <dgm:pt modelId="{776C235D-37C5-47B9-A3E2-B9B866F23B6A}" type="sibTrans" cxnId="{8336939C-424D-4FFB-A12E-B747EDBC4B64}">
      <dgm:prSet/>
      <dgm:spPr/>
      <dgm:t>
        <a:bodyPr/>
        <a:lstStyle/>
        <a:p>
          <a:endParaRPr lang="en-US"/>
        </a:p>
      </dgm:t>
    </dgm:pt>
    <dgm:pt modelId="{59462FE8-AAE9-4A8E-9ECE-EEAD0DAB5527}">
      <dgm:prSet phldrT="[Text]"/>
      <dgm:spPr>
        <a:xfrm>
          <a:off x="6133831" y="1571965"/>
          <a:ext cx="1398656" cy="1936406"/>
        </a:xfrm>
        <a:prstGeom prst="rect">
          <a:avLst/>
        </a:prstGeom>
        <a:noFill/>
        <a:ln>
          <a:noFill/>
        </a:ln>
        <a:effectLst/>
      </dgm:spPr>
      <dgm:t>
        <a:bodyPr/>
        <a:lstStyle/>
        <a:p>
          <a:pPr>
            <a:buChar char="•"/>
          </a:pPr>
          <a:r>
            <a:rPr lang="en-US" dirty="0">
              <a:solidFill>
                <a:sysClr val="windowText" lastClr="000000">
                  <a:hueOff val="0"/>
                  <a:satOff val="0"/>
                  <a:lumOff val="0"/>
                  <a:alphaOff val="0"/>
                </a:sysClr>
              </a:solidFill>
              <a:latin typeface="Calibri"/>
              <a:ea typeface="+mn-ea"/>
              <a:cs typeface="Arial" panose="020B0604020202020204" pitchFamily="34" charset="0"/>
            </a:rPr>
            <a:t>Signed by NIH Director, Dr. Zerhouni</a:t>
          </a:r>
          <a:endParaRPr lang="en-US" b="1" dirty="0">
            <a:solidFill>
              <a:sysClr val="windowText" lastClr="000000">
                <a:hueOff val="0"/>
                <a:satOff val="0"/>
                <a:lumOff val="0"/>
                <a:alphaOff val="0"/>
              </a:sysClr>
            </a:solidFill>
            <a:latin typeface="Calibri"/>
            <a:ea typeface="+mn-ea"/>
            <a:cs typeface="+mn-cs"/>
          </a:endParaRPr>
        </a:p>
      </dgm:t>
    </dgm:pt>
    <dgm:pt modelId="{DEEAEDE1-46C3-4E6A-9469-91C74CF3E3C8}" type="parTrans" cxnId="{A261DCBC-47B7-45B2-8D5B-7DEFAC487E70}">
      <dgm:prSet/>
      <dgm:spPr/>
      <dgm:t>
        <a:bodyPr/>
        <a:lstStyle/>
        <a:p>
          <a:endParaRPr lang="en-US"/>
        </a:p>
      </dgm:t>
    </dgm:pt>
    <dgm:pt modelId="{6E23B47E-D6A9-4431-BD65-2859EC3A564B}" type="sibTrans" cxnId="{A261DCBC-47B7-45B2-8D5B-7DEFAC487E70}">
      <dgm:prSet/>
      <dgm:spPr/>
      <dgm:t>
        <a:bodyPr/>
        <a:lstStyle/>
        <a:p>
          <a:endParaRPr lang="en-US"/>
        </a:p>
      </dgm:t>
    </dgm:pt>
    <dgm:pt modelId="{02C49A78-5BBB-4344-B2AA-EF4D1093E6D5}">
      <dgm:prSet/>
      <dgm:spPr>
        <a:xfrm>
          <a:off x="6133831" y="1571965"/>
          <a:ext cx="1398656" cy="1936406"/>
        </a:xfrm>
        <a:prstGeom prst="rect">
          <a:avLst/>
        </a:prstGeom>
        <a:noFill/>
        <a:ln>
          <a:noFill/>
        </a:ln>
        <a:effectLst/>
      </dgm:spPr>
      <dgm:t>
        <a:bodyPr/>
        <a:lstStyle/>
        <a:p>
          <a:pPr>
            <a:buChar char="•"/>
          </a:pPr>
          <a:r>
            <a:rPr lang="en-US" dirty="0">
              <a:solidFill>
                <a:sysClr val="windowText" lastClr="000000">
                  <a:hueOff val="0"/>
                  <a:satOff val="0"/>
                  <a:lumOff val="0"/>
                  <a:alphaOff val="0"/>
                </a:sysClr>
              </a:solidFill>
              <a:latin typeface="Calibri"/>
              <a:ea typeface="+mn-ea"/>
              <a:cs typeface="Arial" panose="020B0604020202020204" pitchFamily="34" charset="0"/>
            </a:rPr>
            <a:t>Outlines program elements and defines roles </a:t>
          </a:r>
        </a:p>
      </dgm:t>
    </dgm:pt>
    <dgm:pt modelId="{1936BDFC-40E7-4DDA-A2D4-ACC699A72A53}" type="parTrans" cxnId="{C0605703-A4FC-49B5-B7A5-5C0F3B7224FE}">
      <dgm:prSet/>
      <dgm:spPr/>
      <dgm:t>
        <a:bodyPr/>
        <a:lstStyle/>
        <a:p>
          <a:endParaRPr lang="en-US"/>
        </a:p>
      </dgm:t>
    </dgm:pt>
    <dgm:pt modelId="{65DCD80F-5B5F-42CB-A578-FDE0925B498E}" type="sibTrans" cxnId="{C0605703-A4FC-49B5-B7A5-5C0F3B7224FE}">
      <dgm:prSet/>
      <dgm:spPr/>
      <dgm:t>
        <a:bodyPr/>
        <a:lstStyle/>
        <a:p>
          <a:endParaRPr lang="en-US"/>
        </a:p>
      </dgm:t>
    </dgm:pt>
    <dgm:pt modelId="{936E85CD-5D9A-4CAD-B9FD-BA0DB61D90D5}">
      <dgm:prSet/>
      <dgm:spPr>
        <a:xfrm>
          <a:off x="6133831" y="1571965"/>
          <a:ext cx="1398656" cy="1936406"/>
        </a:xfrm>
        <a:prstGeom prst="rect">
          <a:avLst/>
        </a:prstGeom>
        <a:noFill/>
        <a:ln>
          <a:noFill/>
        </a:ln>
        <a:effectLst/>
      </dgm:spPr>
      <dgm:t>
        <a:bodyPr/>
        <a:lstStyle/>
        <a:p>
          <a:pPr>
            <a:buChar char="•"/>
          </a:pPr>
          <a:r>
            <a:rPr lang="en-US" dirty="0">
              <a:solidFill>
                <a:sysClr val="windowText" lastClr="000000">
                  <a:hueOff val="0"/>
                  <a:satOff val="0"/>
                  <a:lumOff val="0"/>
                  <a:alphaOff val="0"/>
                </a:sysClr>
              </a:solidFill>
              <a:latin typeface="Calibri"/>
              <a:ea typeface="+mn-ea"/>
              <a:cs typeface="Arial" panose="020B0604020202020204" pitchFamily="34" charset="0"/>
            </a:rPr>
            <a:t>Delegation of Chief Security Officer </a:t>
          </a:r>
        </a:p>
      </dgm:t>
    </dgm:pt>
    <dgm:pt modelId="{EB09E581-02B8-4883-A33B-21F7A1860690}" type="parTrans" cxnId="{419E1D76-253E-447F-86D3-7937085AB051}">
      <dgm:prSet/>
      <dgm:spPr/>
      <dgm:t>
        <a:bodyPr/>
        <a:lstStyle/>
        <a:p>
          <a:endParaRPr lang="en-US"/>
        </a:p>
      </dgm:t>
    </dgm:pt>
    <dgm:pt modelId="{FA6B0AD4-A2D4-4B42-B7CE-44449408ED4E}" type="sibTrans" cxnId="{419E1D76-253E-447F-86D3-7937085AB051}">
      <dgm:prSet/>
      <dgm:spPr/>
      <dgm:t>
        <a:bodyPr/>
        <a:lstStyle/>
        <a:p>
          <a:endParaRPr lang="en-US"/>
        </a:p>
      </dgm:t>
    </dgm:pt>
    <dgm:pt modelId="{34310A0A-FA40-4120-9444-93E4DBF78BDE}" type="pres">
      <dgm:prSet presAssocID="{A7139BAA-31BC-4609-9DF5-F5E5CA4A1C6B}" presName="Name0" presStyleCnt="0">
        <dgm:presLayoutVars>
          <dgm:dir/>
          <dgm:animLvl val="lvl"/>
          <dgm:resizeHandles val="exact"/>
        </dgm:presLayoutVars>
      </dgm:prSet>
      <dgm:spPr/>
    </dgm:pt>
    <dgm:pt modelId="{3F7C8EF0-7C30-4B43-BD22-8C203D9B5C6F}" type="pres">
      <dgm:prSet presAssocID="{057C307B-C1CB-411F-A3CE-D649B705DD9C}" presName="composite" presStyleCnt="0"/>
      <dgm:spPr/>
    </dgm:pt>
    <dgm:pt modelId="{E49D74E2-CC69-48CB-8CC1-47B15CB7E982}" type="pres">
      <dgm:prSet presAssocID="{057C307B-C1CB-411F-A3CE-D649B705DD9C}" presName="parTx" presStyleLbl="node1" presStyleIdx="0" presStyleCnt="5">
        <dgm:presLayoutVars>
          <dgm:chMax val="0"/>
          <dgm:chPref val="0"/>
          <dgm:bulletEnabled val="1"/>
        </dgm:presLayoutVars>
      </dgm:prSet>
      <dgm:spPr/>
    </dgm:pt>
    <dgm:pt modelId="{7096EFE7-5700-4125-99E9-F1FC6153F359}" type="pres">
      <dgm:prSet presAssocID="{057C307B-C1CB-411F-A3CE-D649B705DD9C}" presName="desTx" presStyleLbl="revTx" presStyleIdx="0" presStyleCnt="5">
        <dgm:presLayoutVars>
          <dgm:bulletEnabled val="1"/>
        </dgm:presLayoutVars>
      </dgm:prSet>
      <dgm:spPr/>
    </dgm:pt>
    <dgm:pt modelId="{111E49EC-7F46-4E2A-AD9C-CCEB239DCF75}" type="pres">
      <dgm:prSet presAssocID="{F8118B88-8336-4656-94C9-37007EF7950D}" presName="space" presStyleCnt="0"/>
      <dgm:spPr/>
    </dgm:pt>
    <dgm:pt modelId="{A61AE8CB-129F-4923-81CD-57C85651B3D8}" type="pres">
      <dgm:prSet presAssocID="{09EBF59B-EDB6-4C1F-9D2A-C66DA1B6669E}" presName="composite" presStyleCnt="0"/>
      <dgm:spPr/>
    </dgm:pt>
    <dgm:pt modelId="{42C80939-2342-4B00-961E-E7B4FE95D0FD}" type="pres">
      <dgm:prSet presAssocID="{09EBF59B-EDB6-4C1F-9D2A-C66DA1B6669E}" presName="parTx" presStyleLbl="node1" presStyleIdx="1" presStyleCnt="5">
        <dgm:presLayoutVars>
          <dgm:chMax val="0"/>
          <dgm:chPref val="0"/>
          <dgm:bulletEnabled val="1"/>
        </dgm:presLayoutVars>
      </dgm:prSet>
      <dgm:spPr/>
    </dgm:pt>
    <dgm:pt modelId="{116BE40B-6448-432B-AB8C-14DF4A9A1D74}" type="pres">
      <dgm:prSet presAssocID="{09EBF59B-EDB6-4C1F-9D2A-C66DA1B6669E}" presName="desTx" presStyleLbl="revTx" presStyleIdx="1" presStyleCnt="5">
        <dgm:presLayoutVars>
          <dgm:bulletEnabled val="1"/>
        </dgm:presLayoutVars>
      </dgm:prSet>
      <dgm:spPr/>
    </dgm:pt>
    <dgm:pt modelId="{8DA5EE76-CE62-4CC3-8208-C14F11077BD7}" type="pres">
      <dgm:prSet presAssocID="{DF38BC26-FB15-4050-BFF1-4D28C68C913F}" presName="space" presStyleCnt="0"/>
      <dgm:spPr/>
    </dgm:pt>
    <dgm:pt modelId="{1EB7E2BC-F5DE-4BF2-B00E-ADD87F64FD08}" type="pres">
      <dgm:prSet presAssocID="{9D290EB9-543C-43A0-AE5F-86F2FF98C396}" presName="composite" presStyleCnt="0"/>
      <dgm:spPr/>
    </dgm:pt>
    <dgm:pt modelId="{7D12C592-9F0D-4259-85B7-504E92374FD3}" type="pres">
      <dgm:prSet presAssocID="{9D290EB9-543C-43A0-AE5F-86F2FF98C396}" presName="parTx" presStyleLbl="node1" presStyleIdx="2" presStyleCnt="5">
        <dgm:presLayoutVars>
          <dgm:chMax val="0"/>
          <dgm:chPref val="0"/>
          <dgm:bulletEnabled val="1"/>
        </dgm:presLayoutVars>
      </dgm:prSet>
      <dgm:spPr/>
    </dgm:pt>
    <dgm:pt modelId="{A723C16D-3E29-4396-B5BB-FE8EB0D25C5C}" type="pres">
      <dgm:prSet presAssocID="{9D290EB9-543C-43A0-AE5F-86F2FF98C396}" presName="desTx" presStyleLbl="revTx" presStyleIdx="2" presStyleCnt="5">
        <dgm:presLayoutVars>
          <dgm:bulletEnabled val="1"/>
        </dgm:presLayoutVars>
      </dgm:prSet>
      <dgm:spPr/>
    </dgm:pt>
    <dgm:pt modelId="{40795B26-8FBB-494F-9EE7-E42C940745C4}" type="pres">
      <dgm:prSet presAssocID="{8DFF012D-EA6D-441C-8B3C-A3B8A1752043}" presName="space" presStyleCnt="0"/>
      <dgm:spPr/>
    </dgm:pt>
    <dgm:pt modelId="{AF98DCC3-80C3-4A0F-85DA-9E7E1614BF42}" type="pres">
      <dgm:prSet presAssocID="{D1E64709-9BA0-4EE5-9B6D-6B86E988F13F}" presName="composite" presStyleCnt="0"/>
      <dgm:spPr/>
    </dgm:pt>
    <dgm:pt modelId="{68425F32-4F5C-4EDD-92A4-862A5ED9AAF2}" type="pres">
      <dgm:prSet presAssocID="{D1E64709-9BA0-4EE5-9B6D-6B86E988F13F}" presName="parTx" presStyleLbl="node1" presStyleIdx="3" presStyleCnt="5">
        <dgm:presLayoutVars>
          <dgm:chMax val="0"/>
          <dgm:chPref val="0"/>
          <dgm:bulletEnabled val="1"/>
        </dgm:presLayoutVars>
      </dgm:prSet>
      <dgm:spPr/>
    </dgm:pt>
    <dgm:pt modelId="{B2477826-0D0F-44AF-80EC-7F8F5FFD5FF8}" type="pres">
      <dgm:prSet presAssocID="{D1E64709-9BA0-4EE5-9B6D-6B86E988F13F}" presName="desTx" presStyleLbl="revTx" presStyleIdx="3" presStyleCnt="5">
        <dgm:presLayoutVars>
          <dgm:bulletEnabled val="1"/>
        </dgm:presLayoutVars>
      </dgm:prSet>
      <dgm:spPr/>
    </dgm:pt>
    <dgm:pt modelId="{18EA48D6-B2BD-40D2-B81C-44B21C78EA8B}" type="pres">
      <dgm:prSet presAssocID="{C14892F1-DBFD-4C06-BE3D-CC39600AEB2D}" presName="space" presStyleCnt="0"/>
      <dgm:spPr/>
    </dgm:pt>
    <dgm:pt modelId="{615BD24F-657F-4286-AC8A-7754C90F9B81}" type="pres">
      <dgm:prSet presAssocID="{9FC9F7B8-59C7-4F93-8030-28E5EC15EDAB}" presName="composite" presStyleCnt="0"/>
      <dgm:spPr/>
    </dgm:pt>
    <dgm:pt modelId="{3AD51F97-82CA-4217-B1EF-BCDD49F7B481}" type="pres">
      <dgm:prSet presAssocID="{9FC9F7B8-59C7-4F93-8030-28E5EC15EDAB}" presName="parTx" presStyleLbl="node1" presStyleIdx="4" presStyleCnt="5">
        <dgm:presLayoutVars>
          <dgm:chMax val="0"/>
          <dgm:chPref val="0"/>
          <dgm:bulletEnabled val="1"/>
        </dgm:presLayoutVars>
      </dgm:prSet>
      <dgm:spPr/>
    </dgm:pt>
    <dgm:pt modelId="{8C931358-A125-44D6-90D4-76D682E05571}" type="pres">
      <dgm:prSet presAssocID="{9FC9F7B8-59C7-4F93-8030-28E5EC15EDAB}" presName="desTx" presStyleLbl="revTx" presStyleIdx="4" presStyleCnt="5">
        <dgm:presLayoutVars>
          <dgm:bulletEnabled val="1"/>
        </dgm:presLayoutVars>
      </dgm:prSet>
      <dgm:spPr/>
    </dgm:pt>
  </dgm:ptLst>
  <dgm:cxnLst>
    <dgm:cxn modelId="{C0605703-A4FC-49B5-B7A5-5C0F3B7224FE}" srcId="{249B8E6B-2C5E-4199-B630-4E8EEF57B8CF}" destId="{02C49A78-5BBB-4344-B2AA-EF4D1093E6D5}" srcOrd="1" destOrd="0" parTransId="{1936BDFC-40E7-4DDA-A2D4-ACC699A72A53}" sibTransId="{65DCD80F-5B5F-42CB-A578-FDE0925B498E}"/>
    <dgm:cxn modelId="{A652CB07-858E-43B6-95B0-35A350E3ACBF}" srcId="{9D290EB9-543C-43A0-AE5F-86F2FF98C396}" destId="{E8426226-5875-4846-B19A-BF2C0877CA2B}" srcOrd="0" destOrd="0" parTransId="{FBBE4862-E6F6-434B-B696-89ABB4F27E9A}" sibTransId="{4D3E909F-6EBF-4743-B199-87B8F8B65242}"/>
    <dgm:cxn modelId="{4222030F-CE4A-4EBC-81F5-90CDDDCF85D3}" srcId="{E7796C00-0506-47B7-8CBF-225D54DDA539}" destId="{5C7DF7E6-B2F4-45B0-A5F4-171162FCC61D}" srcOrd="0" destOrd="0" parTransId="{33B19E15-507C-4A56-80A5-AAF48E16816B}" sibTransId="{E4B0A3C0-F517-4E6A-954B-A933385467F5}"/>
    <dgm:cxn modelId="{11908B10-0601-4691-9CD0-C0F841947133}" type="presOf" srcId="{E7796C00-0506-47B7-8CBF-225D54DDA539}" destId="{7096EFE7-5700-4125-99E9-F1FC6153F359}" srcOrd="0" destOrd="0" presId="urn:microsoft.com/office/officeart/2005/8/layout/chevron1"/>
    <dgm:cxn modelId="{E2192215-C6E3-4BD1-8664-8F1FB8FB47CA}" srcId="{DB5AF821-905C-4B92-B42C-9E48B3224EA9}" destId="{CE149439-CE83-4378-B2EB-2A5BAA1B87FC}" srcOrd="0" destOrd="0" parTransId="{6AC802BE-83A0-406F-AD25-5B50904010C0}" sibTransId="{66AE10E4-425F-4512-8D4C-297ECEE97E7B}"/>
    <dgm:cxn modelId="{67275B1A-5451-4C2E-B7C1-D09560BB3720}" type="presOf" srcId="{09EBF59B-EDB6-4C1F-9D2A-C66DA1B6669E}" destId="{42C80939-2342-4B00-961E-E7B4FE95D0FD}" srcOrd="0" destOrd="0" presId="urn:microsoft.com/office/officeart/2005/8/layout/chevron1"/>
    <dgm:cxn modelId="{E5D2DA1E-0478-4286-9674-04C454278E1A}" srcId="{D1E64709-9BA0-4EE5-9B6D-6B86E988F13F}" destId="{38B5E9B9-77F1-47E8-9973-CE6B1779E3D4}" srcOrd="0" destOrd="0" parTransId="{67AED530-A97C-4F61-B1F4-F9DB09B5FB27}" sibTransId="{AC47B8D3-4137-4055-B848-49879323941A}"/>
    <dgm:cxn modelId="{2FE41426-C546-4C14-B4AF-9F75F81E8380}" type="presOf" srcId="{02C49A78-5BBB-4344-B2AA-EF4D1093E6D5}" destId="{8C931358-A125-44D6-90D4-76D682E05571}" srcOrd="0" destOrd="2" presId="urn:microsoft.com/office/officeart/2005/8/layout/chevron1"/>
    <dgm:cxn modelId="{38E28129-CEAF-41DC-9360-575C30752F62}" srcId="{9FC9F7B8-59C7-4F93-8030-28E5EC15EDAB}" destId="{249B8E6B-2C5E-4199-B630-4E8EEF57B8CF}" srcOrd="0" destOrd="0" parTransId="{CA877F8D-015D-4779-A09C-002171B29164}" sibTransId="{6D6DA7B9-DF57-42EC-988B-A547A14AEF6F}"/>
    <dgm:cxn modelId="{8376AD2A-CAD1-4A76-A932-689E5322EB13}" srcId="{D1E64709-9BA0-4EE5-9B6D-6B86E988F13F}" destId="{01C41DAB-D1E5-4CE8-A15F-FDC516B6AA45}" srcOrd="1" destOrd="0" parTransId="{6683BB74-A721-499B-A54A-DF47CA8E7AF1}" sibTransId="{0BE4132D-9F06-456B-A2FA-DF22B88BF45A}"/>
    <dgm:cxn modelId="{6E2C5633-107D-47EE-AE4C-C2182319409E}" type="presOf" srcId="{057C307B-C1CB-411F-A3CE-D649B705DD9C}" destId="{E49D74E2-CC69-48CB-8CC1-47B15CB7E982}" srcOrd="0" destOrd="0" presId="urn:microsoft.com/office/officeart/2005/8/layout/chevron1"/>
    <dgm:cxn modelId="{439E755C-3DAC-447A-A3C1-2C7F33DF7AC6}" type="presOf" srcId="{A1568B6D-0592-41EC-99F1-8D3A9E96DCD4}" destId="{A723C16D-3E29-4396-B5BB-FE8EB0D25C5C}" srcOrd="0" destOrd="3" presId="urn:microsoft.com/office/officeart/2005/8/layout/chevron1"/>
    <dgm:cxn modelId="{16C3DC44-6827-446B-AE3A-862781A1695C}" type="presOf" srcId="{936E85CD-5D9A-4CAD-B9FD-BA0DB61D90D5}" destId="{8C931358-A125-44D6-90D4-76D682E05571}" srcOrd="0" destOrd="3" presId="urn:microsoft.com/office/officeart/2005/8/layout/chevron1"/>
    <dgm:cxn modelId="{FEB26845-7F82-48DB-824D-109AF6CC54D9}" type="presOf" srcId="{59462FE8-AAE9-4A8E-9ECE-EEAD0DAB5527}" destId="{8C931358-A125-44D6-90D4-76D682E05571}" srcOrd="0" destOrd="1" presId="urn:microsoft.com/office/officeart/2005/8/layout/chevron1"/>
    <dgm:cxn modelId="{1A6B716B-0409-46C5-90EE-959B798CA5D1}" srcId="{E8426226-5875-4846-B19A-BF2C0877CA2B}" destId="{A1568B6D-0592-41EC-99F1-8D3A9E96DCD4}" srcOrd="2" destOrd="0" parTransId="{8AF27DE1-FCF5-4EDC-8016-5E364305459A}" sibTransId="{51B54ECF-88BC-4CD5-8CFE-D8611CDE5171}"/>
    <dgm:cxn modelId="{75AEAA50-1D71-4153-9820-E5AC5A19CAC6}" type="presOf" srcId="{A7139BAA-31BC-4609-9DF5-F5E5CA4A1C6B}" destId="{34310A0A-FA40-4120-9444-93E4DBF78BDE}" srcOrd="0" destOrd="0" presId="urn:microsoft.com/office/officeart/2005/8/layout/chevron1"/>
    <dgm:cxn modelId="{BC666C52-4744-47FA-981F-F2994CB9D11B}" srcId="{09EBF59B-EDB6-4C1F-9D2A-C66DA1B6669E}" destId="{DB5AF821-905C-4B92-B42C-9E48B3224EA9}" srcOrd="0" destOrd="0" parTransId="{251BB87A-B988-4D1E-B32F-8F675A8AD2EE}" sibTransId="{10C038AC-D5E9-417A-BC08-818C72AE0795}"/>
    <dgm:cxn modelId="{15595573-ED06-4E0A-A2CA-59829D6CAC38}" srcId="{E8426226-5875-4846-B19A-BF2C0877CA2B}" destId="{A7E7330F-D423-44EE-A5C1-4E91BD6CF994}" srcOrd="1" destOrd="0" parTransId="{4637B858-371E-4707-9B68-DB4B31EF183E}" sibTransId="{896C6AC5-526A-46C8-912A-7680FA38E4B5}"/>
    <dgm:cxn modelId="{5CBF1A76-50FB-4CCC-92EF-8C9157FFE4CD}" type="presOf" srcId="{EAC41741-871F-4580-B1B8-DBD08A0C507A}" destId="{A723C16D-3E29-4396-B5BB-FE8EB0D25C5C}" srcOrd="0" destOrd="4" presId="urn:microsoft.com/office/officeart/2005/8/layout/chevron1"/>
    <dgm:cxn modelId="{419E1D76-253E-447F-86D3-7937085AB051}" srcId="{249B8E6B-2C5E-4199-B630-4E8EEF57B8CF}" destId="{936E85CD-5D9A-4CAD-B9FD-BA0DB61D90D5}" srcOrd="2" destOrd="0" parTransId="{EB09E581-02B8-4883-A33B-21F7A1860690}" sibTransId="{FA6B0AD4-A2D4-4B42-B7CE-44449408ED4E}"/>
    <dgm:cxn modelId="{7B14F076-5548-411A-867D-B5907ED11F1F}" type="presOf" srcId="{E8426226-5875-4846-B19A-BF2C0877CA2B}" destId="{A723C16D-3E29-4396-B5BB-FE8EB0D25C5C}" srcOrd="0" destOrd="0" presId="urn:microsoft.com/office/officeart/2005/8/layout/chevron1"/>
    <dgm:cxn modelId="{F634A87E-E5C5-42EB-AD23-A7CFD85A1B2A}" type="presOf" srcId="{38B5E9B9-77F1-47E8-9973-CE6B1779E3D4}" destId="{B2477826-0D0F-44AF-80EC-7F8F5FFD5FF8}" srcOrd="0" destOrd="0" presId="urn:microsoft.com/office/officeart/2005/8/layout/chevron1"/>
    <dgm:cxn modelId="{3BDA2280-6919-4766-B108-07D05D5DC043}" type="presOf" srcId="{D1E64709-9BA0-4EE5-9B6D-6B86E988F13F}" destId="{68425F32-4F5C-4EDD-92A4-862A5ED9AAF2}" srcOrd="0" destOrd="0" presId="urn:microsoft.com/office/officeart/2005/8/layout/chevron1"/>
    <dgm:cxn modelId="{06136A84-4803-4AFD-898F-E58D21B1D881}" srcId="{E8426226-5875-4846-B19A-BF2C0877CA2B}" destId="{AAD31F37-A607-4BE4-A819-35F60F4543DB}" srcOrd="0" destOrd="0" parTransId="{0694B6FC-7BC7-4202-B852-32E3A115F5E5}" sibTransId="{1E8AAB25-115F-4B6B-BA8E-72ABEC33587A}"/>
    <dgm:cxn modelId="{9073048C-B5ED-4A1A-B57C-1EE2ED41D7B3}" type="presOf" srcId="{CE149439-CE83-4378-B2EB-2A5BAA1B87FC}" destId="{116BE40B-6448-432B-AB8C-14DF4A9A1D74}" srcOrd="0" destOrd="1" presId="urn:microsoft.com/office/officeart/2005/8/layout/chevron1"/>
    <dgm:cxn modelId="{E4450D9A-52E0-4382-B869-25A947A124C7}" srcId="{A7139BAA-31BC-4609-9DF5-F5E5CA4A1C6B}" destId="{057C307B-C1CB-411F-A3CE-D649B705DD9C}" srcOrd="0" destOrd="0" parTransId="{B6BC3324-967C-42E9-A8BE-854C6C70BA5F}" sibTransId="{F8118B88-8336-4656-94C9-37007EF7950D}"/>
    <dgm:cxn modelId="{8336939C-424D-4FFB-A12E-B747EDBC4B64}" srcId="{38B5E9B9-77F1-47E8-9973-CE6B1779E3D4}" destId="{FC2D61B7-6A7C-4CBE-ADAA-A519E97DC993}" srcOrd="0" destOrd="0" parTransId="{3F9FEF84-179C-48B2-8C7C-BAF24F8EFB60}" sibTransId="{776C235D-37C5-47B9-A3E2-B9B866F23B6A}"/>
    <dgm:cxn modelId="{1D3B9DA7-6DD9-4FC4-B274-8BD41F964D87}" type="presOf" srcId="{249B8E6B-2C5E-4199-B630-4E8EEF57B8CF}" destId="{8C931358-A125-44D6-90D4-76D682E05571}" srcOrd="0" destOrd="0" presId="urn:microsoft.com/office/officeart/2005/8/layout/chevron1"/>
    <dgm:cxn modelId="{30E7CEA9-C93B-475C-A122-565A62BA6EFF}" type="presOf" srcId="{9D290EB9-543C-43A0-AE5F-86F2FF98C396}" destId="{7D12C592-9F0D-4259-85B7-504E92374FD3}" srcOrd="0" destOrd="0" presId="urn:microsoft.com/office/officeart/2005/8/layout/chevron1"/>
    <dgm:cxn modelId="{4D08D9AA-487D-4B48-A720-76FB72C2ADF8}" srcId="{057C307B-C1CB-411F-A3CE-D649B705DD9C}" destId="{E7796C00-0506-47B7-8CBF-225D54DDA539}" srcOrd="0" destOrd="0" parTransId="{079A498C-5A45-4605-A7E0-FC1AA87BB62F}" sibTransId="{3F050015-B28A-42F5-89AC-B051CB4D5BA6}"/>
    <dgm:cxn modelId="{574C47AC-638E-4DB1-AE3A-955C5F328DFA}" type="presOf" srcId="{FC2D61B7-6A7C-4CBE-ADAA-A519E97DC993}" destId="{B2477826-0D0F-44AF-80EC-7F8F5FFD5FF8}" srcOrd="0" destOrd="1" presId="urn:microsoft.com/office/officeart/2005/8/layout/chevron1"/>
    <dgm:cxn modelId="{A261DCBC-47B7-45B2-8D5B-7DEFAC487E70}" srcId="{249B8E6B-2C5E-4199-B630-4E8EEF57B8CF}" destId="{59462FE8-AAE9-4A8E-9ECE-EEAD0DAB5527}" srcOrd="0" destOrd="0" parTransId="{DEEAEDE1-46C3-4E6A-9469-91C74CF3E3C8}" sibTransId="{6E23B47E-D6A9-4431-BD65-2859EC3A564B}"/>
    <dgm:cxn modelId="{41F817BD-F1F9-4284-B77E-6E2CBEF547FC}" srcId="{A7139BAA-31BC-4609-9DF5-F5E5CA4A1C6B}" destId="{09EBF59B-EDB6-4C1F-9D2A-C66DA1B6669E}" srcOrd="1" destOrd="0" parTransId="{C61A7671-71C0-41BA-924C-45F88C0565F9}" sibTransId="{DF38BC26-FB15-4050-BFF1-4D28C68C913F}"/>
    <dgm:cxn modelId="{F3CBF7C0-FBB6-4426-A61A-705D1901A615}" type="presOf" srcId="{01C41DAB-D1E5-4CE8-A15F-FDC516B6AA45}" destId="{B2477826-0D0F-44AF-80EC-7F8F5FFD5FF8}" srcOrd="0" destOrd="2" presId="urn:microsoft.com/office/officeart/2005/8/layout/chevron1"/>
    <dgm:cxn modelId="{02A418C2-016E-44DD-942B-54C06EC12CFD}" srcId="{A7139BAA-31BC-4609-9DF5-F5E5CA4A1C6B}" destId="{D1E64709-9BA0-4EE5-9B6D-6B86E988F13F}" srcOrd="3" destOrd="0" parTransId="{FC759212-41AF-4EB6-82E1-1E985D3C06F5}" sibTransId="{C14892F1-DBFD-4C06-BE3D-CC39600AEB2D}"/>
    <dgm:cxn modelId="{697DA0C7-0732-4DCA-A58B-6BCEA90C721F}" type="presOf" srcId="{DB5AF821-905C-4B92-B42C-9E48B3224EA9}" destId="{116BE40B-6448-432B-AB8C-14DF4A9A1D74}" srcOrd="0" destOrd="0" presId="urn:microsoft.com/office/officeart/2005/8/layout/chevron1"/>
    <dgm:cxn modelId="{520788C9-FBDD-4751-B331-2D317CE45DC9}" type="presOf" srcId="{A7E7330F-D423-44EE-A5C1-4E91BD6CF994}" destId="{A723C16D-3E29-4396-B5BB-FE8EB0D25C5C}" srcOrd="0" destOrd="2" presId="urn:microsoft.com/office/officeart/2005/8/layout/chevron1"/>
    <dgm:cxn modelId="{75F0B1D1-729D-457D-9EBC-9EB439011FDB}" srcId="{A7139BAA-31BC-4609-9DF5-F5E5CA4A1C6B}" destId="{9D290EB9-543C-43A0-AE5F-86F2FF98C396}" srcOrd="2" destOrd="0" parTransId="{CC435AAC-55B9-4805-9948-6BF3FC35FD89}" sibTransId="{8DFF012D-EA6D-441C-8B3C-A3B8A1752043}"/>
    <dgm:cxn modelId="{0EB9D1D7-6FB9-47F8-BE55-A8F449A5FC84}" type="presOf" srcId="{5C7DF7E6-B2F4-45B0-A5F4-171162FCC61D}" destId="{7096EFE7-5700-4125-99E9-F1FC6153F359}" srcOrd="0" destOrd="1" presId="urn:microsoft.com/office/officeart/2005/8/layout/chevron1"/>
    <dgm:cxn modelId="{61C213DE-2AF8-48AB-8CBC-68688311C131}" srcId="{E8426226-5875-4846-B19A-BF2C0877CA2B}" destId="{EAC41741-871F-4580-B1B8-DBD08A0C507A}" srcOrd="3" destOrd="0" parTransId="{F6F91646-CFBB-406A-B417-0D8736E0993D}" sibTransId="{8A60C8AF-F69E-4EF2-AE74-CE91FC3D5743}"/>
    <dgm:cxn modelId="{17F5F8E6-22EC-4A41-976D-33E597901A0B}" srcId="{A7139BAA-31BC-4609-9DF5-F5E5CA4A1C6B}" destId="{9FC9F7B8-59C7-4F93-8030-28E5EC15EDAB}" srcOrd="4" destOrd="0" parTransId="{016B1C58-9EF5-478A-A82F-39C04BEE45F0}" sibTransId="{25F5CCEA-370A-468B-877B-38E4D712155C}"/>
    <dgm:cxn modelId="{588D3FEA-2F94-43C0-96EF-5AA3AD0A1355}" type="presOf" srcId="{9FC9F7B8-59C7-4F93-8030-28E5EC15EDAB}" destId="{3AD51F97-82CA-4217-B1EF-BCDD49F7B481}" srcOrd="0" destOrd="0" presId="urn:microsoft.com/office/officeart/2005/8/layout/chevron1"/>
    <dgm:cxn modelId="{9DB612FB-AA7A-4279-8581-63E3020BF8A7}" type="presOf" srcId="{AAD31F37-A607-4BE4-A819-35F60F4543DB}" destId="{A723C16D-3E29-4396-B5BB-FE8EB0D25C5C}" srcOrd="0" destOrd="1" presId="urn:microsoft.com/office/officeart/2005/8/layout/chevron1"/>
    <dgm:cxn modelId="{931021F9-4E07-4C08-91F0-84CE37E117F3}" type="presParOf" srcId="{34310A0A-FA40-4120-9444-93E4DBF78BDE}" destId="{3F7C8EF0-7C30-4B43-BD22-8C203D9B5C6F}" srcOrd="0" destOrd="0" presId="urn:microsoft.com/office/officeart/2005/8/layout/chevron1"/>
    <dgm:cxn modelId="{6A9A0EA4-BE1C-4048-8236-E5D676B9DDB6}" type="presParOf" srcId="{3F7C8EF0-7C30-4B43-BD22-8C203D9B5C6F}" destId="{E49D74E2-CC69-48CB-8CC1-47B15CB7E982}" srcOrd="0" destOrd="0" presId="urn:microsoft.com/office/officeart/2005/8/layout/chevron1"/>
    <dgm:cxn modelId="{82AB04C5-B42E-49AF-B75F-D31D548F2BF7}" type="presParOf" srcId="{3F7C8EF0-7C30-4B43-BD22-8C203D9B5C6F}" destId="{7096EFE7-5700-4125-99E9-F1FC6153F359}" srcOrd="1" destOrd="0" presId="urn:microsoft.com/office/officeart/2005/8/layout/chevron1"/>
    <dgm:cxn modelId="{CC244409-1AE7-45D1-B5CA-36B0A9E3D817}" type="presParOf" srcId="{34310A0A-FA40-4120-9444-93E4DBF78BDE}" destId="{111E49EC-7F46-4E2A-AD9C-CCEB239DCF75}" srcOrd="1" destOrd="0" presId="urn:microsoft.com/office/officeart/2005/8/layout/chevron1"/>
    <dgm:cxn modelId="{4784DCBF-15D4-4E2D-A405-2CE0D86C8E1E}" type="presParOf" srcId="{34310A0A-FA40-4120-9444-93E4DBF78BDE}" destId="{A61AE8CB-129F-4923-81CD-57C85651B3D8}" srcOrd="2" destOrd="0" presId="urn:microsoft.com/office/officeart/2005/8/layout/chevron1"/>
    <dgm:cxn modelId="{F537E22A-91B1-423D-B89E-44F7841CE4B9}" type="presParOf" srcId="{A61AE8CB-129F-4923-81CD-57C85651B3D8}" destId="{42C80939-2342-4B00-961E-E7B4FE95D0FD}" srcOrd="0" destOrd="0" presId="urn:microsoft.com/office/officeart/2005/8/layout/chevron1"/>
    <dgm:cxn modelId="{A7966D3B-AFBA-4321-8DDD-13FE8EFE963F}" type="presParOf" srcId="{A61AE8CB-129F-4923-81CD-57C85651B3D8}" destId="{116BE40B-6448-432B-AB8C-14DF4A9A1D74}" srcOrd="1" destOrd="0" presId="urn:microsoft.com/office/officeart/2005/8/layout/chevron1"/>
    <dgm:cxn modelId="{878D6A30-D193-4503-A45A-6C11B523A3E9}" type="presParOf" srcId="{34310A0A-FA40-4120-9444-93E4DBF78BDE}" destId="{8DA5EE76-CE62-4CC3-8208-C14F11077BD7}" srcOrd="3" destOrd="0" presId="urn:microsoft.com/office/officeart/2005/8/layout/chevron1"/>
    <dgm:cxn modelId="{8946211D-6E09-4B4F-8D75-D409D6F75536}" type="presParOf" srcId="{34310A0A-FA40-4120-9444-93E4DBF78BDE}" destId="{1EB7E2BC-F5DE-4BF2-B00E-ADD87F64FD08}" srcOrd="4" destOrd="0" presId="urn:microsoft.com/office/officeart/2005/8/layout/chevron1"/>
    <dgm:cxn modelId="{4071CA2C-4530-42B2-A721-D40C2846E57C}" type="presParOf" srcId="{1EB7E2BC-F5DE-4BF2-B00E-ADD87F64FD08}" destId="{7D12C592-9F0D-4259-85B7-504E92374FD3}" srcOrd="0" destOrd="0" presId="urn:microsoft.com/office/officeart/2005/8/layout/chevron1"/>
    <dgm:cxn modelId="{99B2CE15-BA4E-4898-8C0F-5E129FF32D71}" type="presParOf" srcId="{1EB7E2BC-F5DE-4BF2-B00E-ADD87F64FD08}" destId="{A723C16D-3E29-4396-B5BB-FE8EB0D25C5C}" srcOrd="1" destOrd="0" presId="urn:microsoft.com/office/officeart/2005/8/layout/chevron1"/>
    <dgm:cxn modelId="{8730AE82-01B7-4E3B-B28C-877E265B31C6}" type="presParOf" srcId="{34310A0A-FA40-4120-9444-93E4DBF78BDE}" destId="{40795B26-8FBB-494F-9EE7-E42C940745C4}" srcOrd="5" destOrd="0" presId="urn:microsoft.com/office/officeart/2005/8/layout/chevron1"/>
    <dgm:cxn modelId="{FAFE1020-C3B6-44F4-98BA-B17AAE1CE4CE}" type="presParOf" srcId="{34310A0A-FA40-4120-9444-93E4DBF78BDE}" destId="{AF98DCC3-80C3-4A0F-85DA-9E7E1614BF42}" srcOrd="6" destOrd="0" presId="urn:microsoft.com/office/officeart/2005/8/layout/chevron1"/>
    <dgm:cxn modelId="{A87C6A5A-A542-48B1-A9BA-C474D4CE9D9D}" type="presParOf" srcId="{AF98DCC3-80C3-4A0F-85DA-9E7E1614BF42}" destId="{68425F32-4F5C-4EDD-92A4-862A5ED9AAF2}" srcOrd="0" destOrd="0" presId="urn:microsoft.com/office/officeart/2005/8/layout/chevron1"/>
    <dgm:cxn modelId="{CC5DD348-0884-4842-B4C5-C6E694C809F8}" type="presParOf" srcId="{AF98DCC3-80C3-4A0F-85DA-9E7E1614BF42}" destId="{B2477826-0D0F-44AF-80EC-7F8F5FFD5FF8}" srcOrd="1" destOrd="0" presId="urn:microsoft.com/office/officeart/2005/8/layout/chevron1"/>
    <dgm:cxn modelId="{22AE563B-29F2-4053-A2FB-D61CF521C1E8}" type="presParOf" srcId="{34310A0A-FA40-4120-9444-93E4DBF78BDE}" destId="{18EA48D6-B2BD-40D2-B81C-44B21C78EA8B}" srcOrd="7" destOrd="0" presId="urn:microsoft.com/office/officeart/2005/8/layout/chevron1"/>
    <dgm:cxn modelId="{4AF7078F-0B2F-4E45-9E33-A75FDC865E46}" type="presParOf" srcId="{34310A0A-FA40-4120-9444-93E4DBF78BDE}" destId="{615BD24F-657F-4286-AC8A-7754C90F9B81}" srcOrd="8" destOrd="0" presId="urn:microsoft.com/office/officeart/2005/8/layout/chevron1"/>
    <dgm:cxn modelId="{AC559005-6862-44B8-9786-4ED8C6FCC0F5}" type="presParOf" srcId="{615BD24F-657F-4286-AC8A-7754C90F9B81}" destId="{3AD51F97-82CA-4217-B1EF-BCDD49F7B481}" srcOrd="0" destOrd="0" presId="urn:microsoft.com/office/officeart/2005/8/layout/chevron1"/>
    <dgm:cxn modelId="{C05DA20B-A6E5-4089-AD84-68A3911C1ECA}" type="presParOf" srcId="{615BD24F-657F-4286-AC8A-7754C90F9B81}" destId="{8C931358-A125-44D6-90D4-76D682E05571}"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139BAA-31BC-4609-9DF5-F5E5CA4A1C6B}" type="doc">
      <dgm:prSet loTypeId="urn:microsoft.com/office/officeart/2005/8/layout/chevron1" loCatId="process" qsTypeId="urn:microsoft.com/office/officeart/2005/8/quickstyle/simple1" qsCatId="simple" csTypeId="urn:microsoft.com/office/officeart/2005/8/colors/accent1_3" csCatId="accent1" phldr="1"/>
      <dgm:spPr/>
    </dgm:pt>
    <dgm:pt modelId="{09EBF59B-EDB6-4C1F-9D2A-C66DA1B6669E}">
      <dgm:prSet phldrT="[Text]"/>
      <dgm:spPr>
        <a:xfrm>
          <a:off x="2557016" y="235044"/>
          <a:ext cx="2772667" cy="810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NIH Manual Chapter 1381</a:t>
          </a:r>
        </a:p>
      </dgm:t>
    </dgm:pt>
    <dgm:pt modelId="{C61A7671-71C0-41BA-924C-45F88C0565F9}" type="parTrans" cxnId="{41F817BD-F1F9-4284-B77E-6E2CBEF547FC}">
      <dgm:prSet/>
      <dgm:spPr/>
      <dgm:t>
        <a:bodyPr/>
        <a:lstStyle/>
        <a:p>
          <a:endParaRPr lang="en-US"/>
        </a:p>
      </dgm:t>
    </dgm:pt>
    <dgm:pt modelId="{DF38BC26-FB15-4050-BFF1-4D28C68C913F}" type="sibTrans" cxnId="{41F817BD-F1F9-4284-B77E-6E2CBEF547FC}">
      <dgm:prSet/>
      <dgm:spPr/>
      <dgm:t>
        <a:bodyPr/>
        <a:lstStyle/>
        <a:p>
          <a:endParaRPr lang="en-US"/>
        </a:p>
      </dgm:t>
    </dgm:pt>
    <dgm:pt modelId="{E7796C00-0506-47B7-8CBF-225D54DDA539}">
      <dgm:prSet phldrT="[Text]"/>
      <dgm:spPr>
        <a:xfrm>
          <a:off x="348" y="1146294"/>
          <a:ext cx="2218134" cy="2970000"/>
        </a:xfrm>
        <a:prstGeom prst="rect">
          <a:avLst/>
        </a:prstGeom>
        <a:noFill/>
        <a:ln>
          <a:noFill/>
        </a:ln>
        <a:effectLst/>
      </dgm:spPr>
      <dgm:t>
        <a:bodyPr/>
        <a:lstStyle/>
        <a:p>
          <a:pPr>
            <a:buChar char="•"/>
          </a:pPr>
          <a:r>
            <a:rPr lang="en-US" b="1" dirty="0">
              <a:solidFill>
                <a:srgbClr val="C00000"/>
              </a:solidFill>
              <a:latin typeface="Calibri"/>
              <a:ea typeface="+mn-ea"/>
              <a:cs typeface="+mn-cs"/>
            </a:rPr>
            <a:t>ORF</a:t>
          </a:r>
        </a:p>
      </dgm:t>
    </dgm:pt>
    <dgm:pt modelId="{079A498C-5A45-4605-A7E0-FC1AA87BB62F}" type="parTrans" cxnId="{4D08D9AA-487D-4B48-A720-76FB72C2ADF8}">
      <dgm:prSet/>
      <dgm:spPr/>
      <dgm:t>
        <a:bodyPr/>
        <a:lstStyle/>
        <a:p>
          <a:endParaRPr lang="en-US"/>
        </a:p>
      </dgm:t>
    </dgm:pt>
    <dgm:pt modelId="{3F050015-B28A-42F5-89AC-B051CB4D5BA6}" type="sibTrans" cxnId="{4D08D9AA-487D-4B48-A720-76FB72C2ADF8}">
      <dgm:prSet/>
      <dgm:spPr/>
      <dgm:t>
        <a:bodyPr/>
        <a:lstStyle/>
        <a:p>
          <a:endParaRPr lang="en-US"/>
        </a:p>
      </dgm:t>
    </dgm:pt>
    <dgm:pt modelId="{DB5AF821-905C-4B92-B42C-9E48B3224EA9}">
      <dgm:prSet phldrT="[Text]"/>
      <dgm:spPr>
        <a:xfrm>
          <a:off x="5113683" y="1146294"/>
          <a:ext cx="2218134" cy="2970000"/>
        </a:xfrm>
        <a:prstGeom prst="rect">
          <a:avLst/>
        </a:prstGeom>
        <a:noFill/>
        <a:ln>
          <a:noFill/>
        </a:ln>
        <a:effectLst/>
      </dgm:spPr>
      <dgm:t>
        <a:bodyPr/>
        <a:lstStyle/>
        <a:p>
          <a:pPr>
            <a:buChar char="•"/>
          </a:pPr>
          <a:r>
            <a:rPr lang="en-US" b="1" dirty="0">
              <a:solidFill>
                <a:srgbClr val="C00000"/>
              </a:solidFill>
              <a:latin typeface="Calibri"/>
              <a:ea typeface="+mn-ea"/>
              <a:cs typeface="+mn-cs"/>
            </a:rPr>
            <a:t>DPSM</a:t>
          </a:r>
        </a:p>
      </dgm:t>
    </dgm:pt>
    <dgm:pt modelId="{251BB87A-B988-4D1E-B32F-8F675A8AD2EE}" type="parTrans" cxnId="{BC666C52-4744-47FA-981F-F2994CB9D11B}">
      <dgm:prSet/>
      <dgm:spPr/>
      <dgm:t>
        <a:bodyPr/>
        <a:lstStyle/>
        <a:p>
          <a:endParaRPr lang="en-US"/>
        </a:p>
      </dgm:t>
    </dgm:pt>
    <dgm:pt modelId="{10C038AC-D5E9-417A-BC08-818C72AE0795}" type="sibTrans" cxnId="{BC666C52-4744-47FA-981F-F2994CB9D11B}">
      <dgm:prSet/>
      <dgm:spPr/>
      <dgm:t>
        <a:bodyPr/>
        <a:lstStyle/>
        <a:p>
          <a:endParaRPr lang="en-US"/>
        </a:p>
      </dgm:t>
    </dgm:pt>
    <dgm:pt modelId="{5C7DF7E6-B2F4-45B0-A5F4-171162FCC61D}">
      <dgm:prSet phldrT="[Text]"/>
      <dgm:spPr>
        <a:xfrm>
          <a:off x="348" y="1146294"/>
          <a:ext cx="2218134" cy="2970000"/>
        </a:xfrm>
        <a:prstGeom prst="rect">
          <a:avLst/>
        </a:prstGeom>
        <a:noFill/>
        <a:ln>
          <a:noFill/>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Establishes policy, design requirements, standards and technical criteria for use in planning, programming, and designing NIH owned, leased, operated, and funded buildings and facilities.</a:t>
          </a:r>
          <a:endParaRPr lang="en-US" b="1" dirty="0">
            <a:solidFill>
              <a:sysClr val="windowText" lastClr="000000">
                <a:hueOff val="0"/>
                <a:satOff val="0"/>
                <a:lumOff val="0"/>
                <a:alphaOff val="0"/>
              </a:sysClr>
            </a:solidFill>
            <a:latin typeface="Calibri"/>
            <a:ea typeface="+mn-ea"/>
            <a:cs typeface="+mn-cs"/>
          </a:endParaRPr>
        </a:p>
      </dgm:t>
    </dgm:pt>
    <dgm:pt modelId="{33B19E15-507C-4A56-80A5-AAF48E16816B}" type="parTrans" cxnId="{4222030F-CE4A-4EBC-81F5-90CDDDCF85D3}">
      <dgm:prSet/>
      <dgm:spPr/>
      <dgm:t>
        <a:bodyPr/>
        <a:lstStyle/>
        <a:p>
          <a:endParaRPr lang="en-US"/>
        </a:p>
      </dgm:t>
    </dgm:pt>
    <dgm:pt modelId="{E4B0A3C0-F517-4E6A-954B-A933385467F5}" type="sibTrans" cxnId="{4222030F-CE4A-4EBC-81F5-90CDDDCF85D3}">
      <dgm:prSet/>
      <dgm:spPr/>
      <dgm:t>
        <a:bodyPr/>
        <a:lstStyle/>
        <a:p>
          <a:endParaRPr lang="en-US"/>
        </a:p>
      </dgm:t>
    </dgm:pt>
    <dgm:pt modelId="{C2ADF7BF-00BE-46C6-B89E-7AF8367FBB90}">
      <dgm:prSet phldrT="[Text]"/>
      <dgm:spPr>
        <a:xfrm>
          <a:off x="348" y="235044"/>
          <a:ext cx="2772667" cy="810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Design &amp; Requirements Manual (DRM)</a:t>
          </a:r>
        </a:p>
      </dgm:t>
    </dgm:pt>
    <dgm:pt modelId="{225FE910-21CE-4C43-B36B-627468163CD3}" type="parTrans" cxnId="{0527A0D4-A345-4EE9-9700-184F70E94641}">
      <dgm:prSet/>
      <dgm:spPr/>
      <dgm:t>
        <a:bodyPr/>
        <a:lstStyle/>
        <a:p>
          <a:endParaRPr lang="en-US"/>
        </a:p>
      </dgm:t>
    </dgm:pt>
    <dgm:pt modelId="{E6C44681-5ECE-441E-AC82-B66506AA47E3}" type="sibTrans" cxnId="{0527A0D4-A345-4EE9-9700-184F70E94641}">
      <dgm:prSet/>
      <dgm:spPr/>
      <dgm:t>
        <a:bodyPr/>
        <a:lstStyle/>
        <a:p>
          <a:endParaRPr lang="en-US"/>
        </a:p>
      </dgm:t>
    </dgm:pt>
    <dgm:pt modelId="{0DC420C0-BCCB-45CE-8188-5C5D74BD16F8}">
      <dgm:prSet phldrT="[Text]"/>
      <dgm:spPr>
        <a:xfrm>
          <a:off x="5113683" y="1146294"/>
          <a:ext cx="2218134" cy="2970000"/>
        </a:xfrm>
        <a:prstGeom prst="rect">
          <a:avLst/>
        </a:prstGeom>
        <a:noFill/>
        <a:ln>
          <a:noFill/>
        </a:ln>
        <a:effectLst/>
      </dgm:spPr>
      <dgm:t>
        <a:bodyPr/>
        <a:lstStyle/>
        <a:p>
          <a:pPr>
            <a:buChar char="•"/>
          </a:pPr>
          <a:r>
            <a:rPr lang="en-US" b="0" dirty="0">
              <a:solidFill>
                <a:sysClr val="windowText" lastClr="000000"/>
              </a:solidFill>
              <a:latin typeface="Calibri"/>
              <a:ea typeface="+mn-ea"/>
              <a:cs typeface="+mn-cs"/>
            </a:rPr>
            <a:t>Guidelines for security systems as it relates to new construction and renovation projects, security system standards and specifications for lifecycle projects </a:t>
          </a:r>
        </a:p>
      </dgm:t>
    </dgm:pt>
    <dgm:pt modelId="{81BEFBB6-405F-43BE-92D7-28C7F58F038D}" type="parTrans" cxnId="{EEFC810E-B00F-410F-95AC-35B8E0703271}">
      <dgm:prSet/>
      <dgm:spPr/>
      <dgm:t>
        <a:bodyPr/>
        <a:lstStyle/>
        <a:p>
          <a:endParaRPr lang="en-US"/>
        </a:p>
      </dgm:t>
    </dgm:pt>
    <dgm:pt modelId="{E805A86F-9378-4EF8-9C68-5E3F2F772BB7}" type="sibTrans" cxnId="{EEFC810E-B00F-410F-95AC-35B8E0703271}">
      <dgm:prSet/>
      <dgm:spPr/>
      <dgm:t>
        <a:bodyPr/>
        <a:lstStyle/>
        <a:p>
          <a:endParaRPr lang="en-US"/>
        </a:p>
      </dgm:t>
    </dgm:pt>
    <dgm:pt modelId="{A11E2E7E-8A5B-451E-98EB-116F6B8BEEC8}">
      <dgm:prSet phldrT="[Text]"/>
      <dgm:spPr>
        <a:xfrm>
          <a:off x="5113683" y="235044"/>
          <a:ext cx="2772667" cy="810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Calibri"/>
              <a:ea typeface="+mn-ea"/>
              <a:cs typeface="+mn-cs"/>
            </a:rPr>
            <a:t>Policy &amp; Design Requirements (PDR)</a:t>
          </a:r>
        </a:p>
      </dgm:t>
    </dgm:pt>
    <dgm:pt modelId="{B87AEA01-B8CF-48BA-A92C-80BF4CB73693}" type="parTrans" cxnId="{D5B439A7-9F76-4AE6-B0B7-67E5DDAA6655}">
      <dgm:prSet/>
      <dgm:spPr/>
      <dgm:t>
        <a:bodyPr/>
        <a:lstStyle/>
        <a:p>
          <a:endParaRPr lang="en-US"/>
        </a:p>
      </dgm:t>
    </dgm:pt>
    <dgm:pt modelId="{1CA32DF2-72F5-49EA-A605-EB290027B90C}" type="sibTrans" cxnId="{D5B439A7-9F76-4AE6-B0B7-67E5DDAA6655}">
      <dgm:prSet/>
      <dgm:spPr/>
      <dgm:t>
        <a:bodyPr/>
        <a:lstStyle/>
        <a:p>
          <a:endParaRPr lang="en-US"/>
        </a:p>
      </dgm:t>
    </dgm:pt>
    <dgm:pt modelId="{C8AB305D-281F-4BBE-B354-88491F83A781}">
      <dgm:prSet phldrT="[Text]"/>
      <dgm:spPr>
        <a:xfrm>
          <a:off x="2557016" y="1146294"/>
          <a:ext cx="2218134" cy="2970000"/>
        </a:xfrm>
        <a:prstGeom prst="rect">
          <a:avLst/>
        </a:prstGeom>
        <a:noFill/>
        <a:ln>
          <a:noFill/>
        </a:ln>
        <a:effectLst/>
      </dgm:spPr>
      <dgm:t>
        <a:bodyPr/>
        <a:lstStyle/>
        <a:p>
          <a:pPr>
            <a:buChar char="•"/>
          </a:pPr>
          <a:r>
            <a:rPr lang="en-US" b="1" dirty="0">
              <a:solidFill>
                <a:srgbClr val="C00000"/>
              </a:solidFill>
              <a:latin typeface="Calibri"/>
              <a:ea typeface="+mn-ea"/>
              <a:cs typeface="+mn-cs"/>
            </a:rPr>
            <a:t>DPSM</a:t>
          </a:r>
        </a:p>
      </dgm:t>
    </dgm:pt>
    <dgm:pt modelId="{6AE5FBA0-0ADA-48A2-A667-D1846416E64A}" type="parTrans" cxnId="{AC2B375A-E6D6-42D9-907B-68975E1C2D01}">
      <dgm:prSet/>
      <dgm:spPr/>
      <dgm:t>
        <a:bodyPr/>
        <a:lstStyle/>
        <a:p>
          <a:endParaRPr lang="en-US"/>
        </a:p>
      </dgm:t>
    </dgm:pt>
    <dgm:pt modelId="{23BC3516-FE09-4DD6-A3D9-01F05B04F721}" type="sibTrans" cxnId="{AC2B375A-E6D6-42D9-907B-68975E1C2D01}">
      <dgm:prSet/>
      <dgm:spPr/>
      <dgm:t>
        <a:bodyPr/>
        <a:lstStyle/>
        <a:p>
          <a:endParaRPr lang="en-US"/>
        </a:p>
      </dgm:t>
    </dgm:pt>
    <dgm:pt modelId="{CCEF61F5-DFC8-493D-AA54-89FA36D3B0CC}">
      <dgm:prSet phldrT="[Text]"/>
      <dgm:spPr>
        <a:xfrm>
          <a:off x="2557016" y="1146294"/>
          <a:ext cx="2218134" cy="2970000"/>
        </a:xfrm>
        <a:prstGeom prst="rect">
          <a:avLst/>
        </a:prstGeom>
        <a:noFill/>
        <a:ln>
          <a:noFill/>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Establishes a process to identify and obtain DPSM’s approval of the physical security requirements for alteration, construction, improvement, renovation, repair by replacement, and major equipment installation projects that take place in NIH owned and NIH leased facilities.</a:t>
          </a:r>
          <a:endParaRPr lang="en-US" b="1" dirty="0">
            <a:solidFill>
              <a:sysClr val="windowText" lastClr="000000"/>
            </a:solidFill>
            <a:latin typeface="Calibri"/>
            <a:ea typeface="+mn-ea"/>
            <a:cs typeface="+mn-cs"/>
          </a:endParaRPr>
        </a:p>
      </dgm:t>
    </dgm:pt>
    <dgm:pt modelId="{C4193B95-43BE-48FF-8160-A9D9E600AA85}" type="parTrans" cxnId="{D46774D4-771C-4701-9A64-3ADD8F87F5F4}">
      <dgm:prSet/>
      <dgm:spPr/>
      <dgm:t>
        <a:bodyPr/>
        <a:lstStyle/>
        <a:p>
          <a:endParaRPr lang="en-US"/>
        </a:p>
      </dgm:t>
    </dgm:pt>
    <dgm:pt modelId="{ADF46969-A198-4369-B1AA-CE14E15A070E}" type="sibTrans" cxnId="{D46774D4-771C-4701-9A64-3ADD8F87F5F4}">
      <dgm:prSet/>
      <dgm:spPr/>
      <dgm:t>
        <a:bodyPr/>
        <a:lstStyle/>
        <a:p>
          <a:endParaRPr lang="en-US"/>
        </a:p>
      </dgm:t>
    </dgm:pt>
    <dgm:pt modelId="{34310A0A-FA40-4120-9444-93E4DBF78BDE}" type="pres">
      <dgm:prSet presAssocID="{A7139BAA-31BC-4609-9DF5-F5E5CA4A1C6B}" presName="Name0" presStyleCnt="0">
        <dgm:presLayoutVars>
          <dgm:dir/>
          <dgm:animLvl val="lvl"/>
          <dgm:resizeHandles val="exact"/>
        </dgm:presLayoutVars>
      </dgm:prSet>
      <dgm:spPr/>
    </dgm:pt>
    <dgm:pt modelId="{5EEBEFE6-80AC-40F9-8387-BE53498DE940}" type="pres">
      <dgm:prSet presAssocID="{C2ADF7BF-00BE-46C6-B89E-7AF8367FBB90}" presName="composite" presStyleCnt="0"/>
      <dgm:spPr/>
    </dgm:pt>
    <dgm:pt modelId="{5C315AC0-BED1-46FA-8E9C-51BEF58E8023}" type="pres">
      <dgm:prSet presAssocID="{C2ADF7BF-00BE-46C6-B89E-7AF8367FBB90}" presName="parTx" presStyleLbl="node1" presStyleIdx="0" presStyleCnt="3">
        <dgm:presLayoutVars>
          <dgm:chMax val="0"/>
          <dgm:chPref val="0"/>
          <dgm:bulletEnabled val="1"/>
        </dgm:presLayoutVars>
      </dgm:prSet>
      <dgm:spPr/>
    </dgm:pt>
    <dgm:pt modelId="{E5D23B6D-CD33-46F0-92E6-5C174E37682B}" type="pres">
      <dgm:prSet presAssocID="{C2ADF7BF-00BE-46C6-B89E-7AF8367FBB90}" presName="desTx" presStyleLbl="revTx" presStyleIdx="0" presStyleCnt="3">
        <dgm:presLayoutVars>
          <dgm:bulletEnabled val="1"/>
        </dgm:presLayoutVars>
      </dgm:prSet>
      <dgm:spPr/>
    </dgm:pt>
    <dgm:pt modelId="{1F5EFB1F-8FFF-434B-9B03-2755B9F37661}" type="pres">
      <dgm:prSet presAssocID="{E6C44681-5ECE-441E-AC82-B66506AA47E3}" presName="space" presStyleCnt="0"/>
      <dgm:spPr/>
    </dgm:pt>
    <dgm:pt modelId="{A61AE8CB-129F-4923-81CD-57C85651B3D8}" type="pres">
      <dgm:prSet presAssocID="{09EBF59B-EDB6-4C1F-9D2A-C66DA1B6669E}" presName="composite" presStyleCnt="0"/>
      <dgm:spPr/>
    </dgm:pt>
    <dgm:pt modelId="{42C80939-2342-4B00-961E-E7B4FE95D0FD}" type="pres">
      <dgm:prSet presAssocID="{09EBF59B-EDB6-4C1F-9D2A-C66DA1B6669E}" presName="parTx" presStyleLbl="node1" presStyleIdx="1" presStyleCnt="3">
        <dgm:presLayoutVars>
          <dgm:chMax val="0"/>
          <dgm:chPref val="0"/>
          <dgm:bulletEnabled val="1"/>
        </dgm:presLayoutVars>
      </dgm:prSet>
      <dgm:spPr/>
    </dgm:pt>
    <dgm:pt modelId="{116BE40B-6448-432B-AB8C-14DF4A9A1D74}" type="pres">
      <dgm:prSet presAssocID="{09EBF59B-EDB6-4C1F-9D2A-C66DA1B6669E}" presName="desTx" presStyleLbl="revTx" presStyleIdx="1" presStyleCnt="3">
        <dgm:presLayoutVars>
          <dgm:bulletEnabled val="1"/>
        </dgm:presLayoutVars>
      </dgm:prSet>
      <dgm:spPr/>
    </dgm:pt>
    <dgm:pt modelId="{E3570655-970E-4FB1-AB4B-F4EC7E82F3A3}" type="pres">
      <dgm:prSet presAssocID="{DF38BC26-FB15-4050-BFF1-4D28C68C913F}" presName="space" presStyleCnt="0"/>
      <dgm:spPr/>
    </dgm:pt>
    <dgm:pt modelId="{5693B1A8-4AF9-45AE-BA7A-A47B719AB615}" type="pres">
      <dgm:prSet presAssocID="{A11E2E7E-8A5B-451E-98EB-116F6B8BEEC8}" presName="composite" presStyleCnt="0"/>
      <dgm:spPr/>
    </dgm:pt>
    <dgm:pt modelId="{EEA6EF1B-CB0A-41FF-ACDD-F127385F528F}" type="pres">
      <dgm:prSet presAssocID="{A11E2E7E-8A5B-451E-98EB-116F6B8BEEC8}" presName="parTx" presStyleLbl="node1" presStyleIdx="2" presStyleCnt="3">
        <dgm:presLayoutVars>
          <dgm:chMax val="0"/>
          <dgm:chPref val="0"/>
          <dgm:bulletEnabled val="1"/>
        </dgm:presLayoutVars>
      </dgm:prSet>
      <dgm:spPr/>
    </dgm:pt>
    <dgm:pt modelId="{85F0A513-90FA-4B2A-95F1-4F07847C3F5F}" type="pres">
      <dgm:prSet presAssocID="{A11E2E7E-8A5B-451E-98EB-116F6B8BEEC8}" presName="desTx" presStyleLbl="revTx" presStyleIdx="2" presStyleCnt="3">
        <dgm:presLayoutVars>
          <dgm:bulletEnabled val="1"/>
        </dgm:presLayoutVars>
      </dgm:prSet>
      <dgm:spPr/>
    </dgm:pt>
  </dgm:ptLst>
  <dgm:cxnLst>
    <dgm:cxn modelId="{EEFC810E-B00F-410F-95AC-35B8E0703271}" srcId="{DB5AF821-905C-4B92-B42C-9E48B3224EA9}" destId="{0DC420C0-BCCB-45CE-8188-5C5D74BD16F8}" srcOrd="0" destOrd="0" parTransId="{81BEFBB6-405F-43BE-92D7-28C7F58F038D}" sibTransId="{E805A86F-9378-4EF8-9C68-5E3F2F772BB7}"/>
    <dgm:cxn modelId="{4222030F-CE4A-4EBC-81F5-90CDDDCF85D3}" srcId="{E7796C00-0506-47B7-8CBF-225D54DDA539}" destId="{5C7DF7E6-B2F4-45B0-A5F4-171162FCC61D}" srcOrd="0" destOrd="0" parTransId="{33B19E15-507C-4A56-80A5-AAF48E16816B}" sibTransId="{E4B0A3C0-F517-4E6A-954B-A933385467F5}"/>
    <dgm:cxn modelId="{7160B514-6E7A-4A60-BC75-093705AD66E7}" type="presOf" srcId="{CCEF61F5-DFC8-493D-AA54-89FA36D3B0CC}" destId="{116BE40B-6448-432B-AB8C-14DF4A9A1D74}" srcOrd="0" destOrd="1" presId="urn:microsoft.com/office/officeart/2005/8/layout/chevron1"/>
    <dgm:cxn modelId="{67275B1A-5451-4C2E-B7C1-D09560BB3720}" type="presOf" srcId="{09EBF59B-EDB6-4C1F-9D2A-C66DA1B6669E}" destId="{42C80939-2342-4B00-961E-E7B4FE95D0FD}" srcOrd="0" destOrd="0" presId="urn:microsoft.com/office/officeart/2005/8/layout/chevron1"/>
    <dgm:cxn modelId="{E9C25D1C-E735-461D-92BC-BB5BA8FBEF1A}" type="presOf" srcId="{5C7DF7E6-B2F4-45B0-A5F4-171162FCC61D}" destId="{E5D23B6D-CD33-46F0-92E6-5C174E37682B}" srcOrd="0" destOrd="1" presId="urn:microsoft.com/office/officeart/2005/8/layout/chevron1"/>
    <dgm:cxn modelId="{BF6A5E47-8B1A-4582-9C65-D5D02119AB49}" type="presOf" srcId="{C8AB305D-281F-4BBE-B354-88491F83A781}" destId="{116BE40B-6448-432B-AB8C-14DF4A9A1D74}" srcOrd="0" destOrd="0" presId="urn:microsoft.com/office/officeart/2005/8/layout/chevron1"/>
    <dgm:cxn modelId="{953E8249-E46A-4ABA-B914-6C3475DD1808}" type="presOf" srcId="{E7796C00-0506-47B7-8CBF-225D54DDA539}" destId="{E5D23B6D-CD33-46F0-92E6-5C174E37682B}" srcOrd="0" destOrd="0" presId="urn:microsoft.com/office/officeart/2005/8/layout/chevron1"/>
    <dgm:cxn modelId="{911A3E4D-2561-40D4-9FE7-28585ED2C565}" type="presOf" srcId="{A11E2E7E-8A5B-451E-98EB-116F6B8BEEC8}" destId="{EEA6EF1B-CB0A-41FF-ACDD-F127385F528F}" srcOrd="0" destOrd="0" presId="urn:microsoft.com/office/officeart/2005/8/layout/chevron1"/>
    <dgm:cxn modelId="{75AEAA50-1D71-4153-9820-E5AC5A19CAC6}" type="presOf" srcId="{A7139BAA-31BC-4609-9DF5-F5E5CA4A1C6B}" destId="{34310A0A-FA40-4120-9444-93E4DBF78BDE}" srcOrd="0" destOrd="0" presId="urn:microsoft.com/office/officeart/2005/8/layout/chevron1"/>
    <dgm:cxn modelId="{BC666C52-4744-47FA-981F-F2994CB9D11B}" srcId="{A11E2E7E-8A5B-451E-98EB-116F6B8BEEC8}" destId="{DB5AF821-905C-4B92-B42C-9E48B3224EA9}" srcOrd="0" destOrd="0" parTransId="{251BB87A-B988-4D1E-B32F-8F675A8AD2EE}" sibTransId="{10C038AC-D5E9-417A-BC08-818C72AE0795}"/>
    <dgm:cxn modelId="{AC2B375A-E6D6-42D9-907B-68975E1C2D01}" srcId="{09EBF59B-EDB6-4C1F-9D2A-C66DA1B6669E}" destId="{C8AB305D-281F-4BBE-B354-88491F83A781}" srcOrd="0" destOrd="0" parTransId="{6AE5FBA0-0ADA-48A2-A667-D1846416E64A}" sibTransId="{23BC3516-FE09-4DD6-A3D9-01F05B04F721}"/>
    <dgm:cxn modelId="{2B5666A2-2AE5-49C9-AF65-90D29D9357D3}" type="presOf" srcId="{0DC420C0-BCCB-45CE-8188-5C5D74BD16F8}" destId="{85F0A513-90FA-4B2A-95F1-4F07847C3F5F}" srcOrd="0" destOrd="1" presId="urn:microsoft.com/office/officeart/2005/8/layout/chevron1"/>
    <dgm:cxn modelId="{D5B439A7-9F76-4AE6-B0B7-67E5DDAA6655}" srcId="{A7139BAA-31BC-4609-9DF5-F5E5CA4A1C6B}" destId="{A11E2E7E-8A5B-451E-98EB-116F6B8BEEC8}" srcOrd="2" destOrd="0" parTransId="{B87AEA01-B8CF-48BA-A92C-80BF4CB73693}" sibTransId="{1CA32DF2-72F5-49EA-A605-EB290027B90C}"/>
    <dgm:cxn modelId="{4D08D9AA-487D-4B48-A720-76FB72C2ADF8}" srcId="{C2ADF7BF-00BE-46C6-B89E-7AF8367FBB90}" destId="{E7796C00-0506-47B7-8CBF-225D54DDA539}" srcOrd="0" destOrd="0" parTransId="{079A498C-5A45-4605-A7E0-FC1AA87BB62F}" sibTransId="{3F050015-B28A-42F5-89AC-B051CB4D5BA6}"/>
    <dgm:cxn modelId="{973D53AB-0484-42B2-9AA8-3D524DA8809E}" type="presOf" srcId="{C2ADF7BF-00BE-46C6-B89E-7AF8367FBB90}" destId="{5C315AC0-BED1-46FA-8E9C-51BEF58E8023}" srcOrd="0" destOrd="0" presId="urn:microsoft.com/office/officeart/2005/8/layout/chevron1"/>
    <dgm:cxn modelId="{41F817BD-F1F9-4284-B77E-6E2CBEF547FC}" srcId="{A7139BAA-31BC-4609-9DF5-F5E5CA4A1C6B}" destId="{09EBF59B-EDB6-4C1F-9D2A-C66DA1B6669E}" srcOrd="1" destOrd="0" parTransId="{C61A7671-71C0-41BA-924C-45F88C0565F9}" sibTransId="{DF38BC26-FB15-4050-BFF1-4D28C68C913F}"/>
    <dgm:cxn modelId="{D46774D4-771C-4701-9A64-3ADD8F87F5F4}" srcId="{C8AB305D-281F-4BBE-B354-88491F83A781}" destId="{CCEF61F5-DFC8-493D-AA54-89FA36D3B0CC}" srcOrd="0" destOrd="0" parTransId="{C4193B95-43BE-48FF-8160-A9D9E600AA85}" sibTransId="{ADF46969-A198-4369-B1AA-CE14E15A070E}"/>
    <dgm:cxn modelId="{0527A0D4-A345-4EE9-9700-184F70E94641}" srcId="{A7139BAA-31BC-4609-9DF5-F5E5CA4A1C6B}" destId="{C2ADF7BF-00BE-46C6-B89E-7AF8367FBB90}" srcOrd="0" destOrd="0" parTransId="{225FE910-21CE-4C43-B36B-627468163CD3}" sibTransId="{E6C44681-5ECE-441E-AC82-B66506AA47E3}"/>
    <dgm:cxn modelId="{9B0D5DD7-BDD7-4F11-80B5-3909BA3FB3B8}" type="presOf" srcId="{DB5AF821-905C-4B92-B42C-9E48B3224EA9}" destId="{85F0A513-90FA-4B2A-95F1-4F07847C3F5F}" srcOrd="0" destOrd="0" presId="urn:microsoft.com/office/officeart/2005/8/layout/chevron1"/>
    <dgm:cxn modelId="{36A8B3A3-B531-45E6-BB91-76C4DBA76033}" type="presParOf" srcId="{34310A0A-FA40-4120-9444-93E4DBF78BDE}" destId="{5EEBEFE6-80AC-40F9-8387-BE53498DE940}" srcOrd="0" destOrd="0" presId="urn:microsoft.com/office/officeart/2005/8/layout/chevron1"/>
    <dgm:cxn modelId="{6DA4D205-2B2F-4028-BCD5-F294324DEC5A}" type="presParOf" srcId="{5EEBEFE6-80AC-40F9-8387-BE53498DE940}" destId="{5C315AC0-BED1-46FA-8E9C-51BEF58E8023}" srcOrd="0" destOrd="0" presId="urn:microsoft.com/office/officeart/2005/8/layout/chevron1"/>
    <dgm:cxn modelId="{DCC37BA4-3B7E-4164-A5F0-C98CCB274BDF}" type="presParOf" srcId="{5EEBEFE6-80AC-40F9-8387-BE53498DE940}" destId="{E5D23B6D-CD33-46F0-92E6-5C174E37682B}" srcOrd="1" destOrd="0" presId="urn:microsoft.com/office/officeart/2005/8/layout/chevron1"/>
    <dgm:cxn modelId="{B7E73EA6-6400-4A0D-8823-FD577083108E}" type="presParOf" srcId="{34310A0A-FA40-4120-9444-93E4DBF78BDE}" destId="{1F5EFB1F-8FFF-434B-9B03-2755B9F37661}" srcOrd="1" destOrd="0" presId="urn:microsoft.com/office/officeart/2005/8/layout/chevron1"/>
    <dgm:cxn modelId="{4784DCBF-15D4-4E2D-A405-2CE0D86C8E1E}" type="presParOf" srcId="{34310A0A-FA40-4120-9444-93E4DBF78BDE}" destId="{A61AE8CB-129F-4923-81CD-57C85651B3D8}" srcOrd="2" destOrd="0" presId="urn:microsoft.com/office/officeart/2005/8/layout/chevron1"/>
    <dgm:cxn modelId="{F537E22A-91B1-423D-B89E-44F7841CE4B9}" type="presParOf" srcId="{A61AE8CB-129F-4923-81CD-57C85651B3D8}" destId="{42C80939-2342-4B00-961E-E7B4FE95D0FD}" srcOrd="0" destOrd="0" presId="urn:microsoft.com/office/officeart/2005/8/layout/chevron1"/>
    <dgm:cxn modelId="{A7966D3B-AFBA-4321-8DDD-13FE8EFE963F}" type="presParOf" srcId="{A61AE8CB-129F-4923-81CD-57C85651B3D8}" destId="{116BE40B-6448-432B-AB8C-14DF4A9A1D74}" srcOrd="1" destOrd="0" presId="urn:microsoft.com/office/officeart/2005/8/layout/chevron1"/>
    <dgm:cxn modelId="{2BC5030E-FF53-4EF7-8833-F9FD28DF259E}" type="presParOf" srcId="{34310A0A-FA40-4120-9444-93E4DBF78BDE}" destId="{E3570655-970E-4FB1-AB4B-F4EC7E82F3A3}" srcOrd="3" destOrd="0" presId="urn:microsoft.com/office/officeart/2005/8/layout/chevron1"/>
    <dgm:cxn modelId="{C623D91F-1FA1-4AC8-9E51-EDBA72EFFEA4}" type="presParOf" srcId="{34310A0A-FA40-4120-9444-93E4DBF78BDE}" destId="{5693B1A8-4AF9-45AE-BA7A-A47B719AB615}" srcOrd="4" destOrd="0" presId="urn:microsoft.com/office/officeart/2005/8/layout/chevron1"/>
    <dgm:cxn modelId="{BBF3F9D7-8EA3-4F41-83EF-26A56F81DF3A}" type="presParOf" srcId="{5693B1A8-4AF9-45AE-BA7A-A47B719AB615}" destId="{EEA6EF1B-CB0A-41FF-ACDD-F127385F528F}" srcOrd="0" destOrd="0" presId="urn:microsoft.com/office/officeart/2005/8/layout/chevron1"/>
    <dgm:cxn modelId="{2E9713E6-AB19-489F-BEB8-CF6E749DA2E5}" type="presParOf" srcId="{5693B1A8-4AF9-45AE-BA7A-A47B719AB615}" destId="{85F0A513-90FA-4B2A-95F1-4F07847C3F5F}"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5DF8EE-46BA-4C7B-8009-E7E14B8016B1}" type="doc">
      <dgm:prSet loTypeId="urn:microsoft.com/office/officeart/2005/8/layout/vList4" loCatId="picture" qsTypeId="urn:microsoft.com/office/officeart/2005/8/quickstyle/simple1" qsCatId="simple" csTypeId="urn:microsoft.com/office/officeart/2005/8/colors/accent1_4" csCatId="accent1" phldr="1"/>
      <dgm:spPr/>
      <dgm:t>
        <a:bodyPr/>
        <a:lstStyle/>
        <a:p>
          <a:endParaRPr lang="en-US"/>
        </a:p>
      </dgm:t>
    </dgm:pt>
    <dgm:pt modelId="{38DA9159-318D-4154-9701-5E3C5CDAC8C5}">
      <dgm:prSet phldrT="[Text]"/>
      <dgm:spPr>
        <a:solidFill>
          <a:schemeClr val="bg1"/>
        </a:solidFill>
      </dgm:spPr>
      <dgm:t>
        <a:bodyPr/>
        <a:lstStyle/>
        <a:p>
          <a:r>
            <a:rPr lang="en-US" dirty="0">
              <a:solidFill>
                <a:schemeClr val="tx1"/>
              </a:solidFill>
            </a:rPr>
            <a:t>Access Control Devices and Components</a:t>
          </a:r>
          <a:r>
            <a:rPr lang="en-US" dirty="0"/>
            <a:t>	</a:t>
          </a:r>
        </a:p>
      </dgm:t>
    </dgm:pt>
    <dgm:pt modelId="{207E88AC-86FA-499E-865F-FDF2A5FD09A8}" type="parTrans" cxnId="{2A2BEB83-BC0D-41CB-AE68-44DE0DD1AAF8}">
      <dgm:prSet/>
      <dgm:spPr/>
      <dgm:t>
        <a:bodyPr/>
        <a:lstStyle/>
        <a:p>
          <a:endParaRPr lang="en-US"/>
        </a:p>
      </dgm:t>
    </dgm:pt>
    <dgm:pt modelId="{20C369F9-F3C6-4A12-868D-59C819A30650}" type="sibTrans" cxnId="{2A2BEB83-BC0D-41CB-AE68-44DE0DD1AAF8}">
      <dgm:prSet/>
      <dgm:spPr/>
      <dgm:t>
        <a:bodyPr/>
        <a:lstStyle/>
        <a:p>
          <a:endParaRPr lang="en-US"/>
        </a:p>
      </dgm:t>
    </dgm:pt>
    <dgm:pt modelId="{4B8693EE-D746-4331-BE9A-62CD8F635148}">
      <dgm:prSet phldrT="[Text]"/>
      <dgm:spPr>
        <a:solidFill>
          <a:schemeClr val="bg1"/>
        </a:solidFill>
      </dgm:spPr>
      <dgm:t>
        <a:bodyPr/>
        <a:lstStyle/>
        <a:p>
          <a:r>
            <a:rPr lang="en-US" dirty="0">
              <a:solidFill>
                <a:schemeClr val="tx1"/>
              </a:solidFill>
            </a:rPr>
            <a:t>Video Surveillance (CCTV) &amp; Recording</a:t>
          </a:r>
        </a:p>
      </dgm:t>
    </dgm:pt>
    <dgm:pt modelId="{6DD94CC8-3464-4B40-A30C-77509F2DC3F8}" type="parTrans" cxnId="{3A60666F-A00B-4C7C-835E-637A70ADA5BD}">
      <dgm:prSet/>
      <dgm:spPr/>
      <dgm:t>
        <a:bodyPr/>
        <a:lstStyle/>
        <a:p>
          <a:endParaRPr lang="en-US"/>
        </a:p>
      </dgm:t>
    </dgm:pt>
    <dgm:pt modelId="{2FE64672-0062-4CB8-88F9-F32489FEE449}" type="sibTrans" cxnId="{3A60666F-A00B-4C7C-835E-637A70ADA5BD}">
      <dgm:prSet/>
      <dgm:spPr/>
      <dgm:t>
        <a:bodyPr/>
        <a:lstStyle/>
        <a:p>
          <a:endParaRPr lang="en-US"/>
        </a:p>
      </dgm:t>
    </dgm:pt>
    <dgm:pt modelId="{763E40F9-1A8A-408D-8B95-03025B4D335A}">
      <dgm:prSet phldrT="[Text]"/>
      <dgm:spPr>
        <a:solidFill>
          <a:schemeClr val="bg1"/>
        </a:solidFill>
      </dgm:spPr>
      <dgm:t>
        <a:bodyPr/>
        <a:lstStyle/>
        <a:p>
          <a:r>
            <a:rPr lang="en-US" dirty="0">
              <a:solidFill>
                <a:schemeClr val="tx1"/>
              </a:solidFill>
            </a:rPr>
            <a:t>Perimeter Security Intrusion Detection</a:t>
          </a:r>
        </a:p>
      </dgm:t>
    </dgm:pt>
    <dgm:pt modelId="{D7A1F328-8323-42FB-AD95-05AA6017EEB6}" type="parTrans" cxnId="{C9276627-07BF-43C9-A5F4-3175FAA3381B}">
      <dgm:prSet/>
      <dgm:spPr/>
      <dgm:t>
        <a:bodyPr/>
        <a:lstStyle/>
        <a:p>
          <a:endParaRPr lang="en-US"/>
        </a:p>
      </dgm:t>
    </dgm:pt>
    <dgm:pt modelId="{283C2597-7D45-47F2-BE3B-C54D5410F7C4}" type="sibTrans" cxnId="{C9276627-07BF-43C9-A5F4-3175FAA3381B}">
      <dgm:prSet/>
      <dgm:spPr/>
      <dgm:t>
        <a:bodyPr/>
        <a:lstStyle/>
        <a:p>
          <a:endParaRPr lang="en-US"/>
        </a:p>
      </dgm:t>
    </dgm:pt>
    <dgm:pt modelId="{B1AF1621-2791-4F0D-9A02-DC392BD111F5}">
      <dgm:prSet phldrT="[Text]"/>
      <dgm:spPr>
        <a:solidFill>
          <a:schemeClr val="bg1"/>
        </a:solidFill>
      </dgm:spPr>
      <dgm:t>
        <a:bodyPr/>
        <a:lstStyle/>
        <a:p>
          <a:r>
            <a:rPr lang="en-US" dirty="0">
              <a:solidFill>
                <a:schemeClr val="tx1"/>
              </a:solidFill>
            </a:rPr>
            <a:t>Vehicle and Pedestrian Barriers</a:t>
          </a:r>
          <a:r>
            <a:rPr lang="en-US" dirty="0"/>
            <a:t>	</a:t>
          </a:r>
        </a:p>
      </dgm:t>
    </dgm:pt>
    <dgm:pt modelId="{B57442D1-9A47-4262-9665-1F429B2D2E22}" type="parTrans" cxnId="{B8081DB4-2122-401F-85BD-774E273F5C31}">
      <dgm:prSet/>
      <dgm:spPr/>
      <dgm:t>
        <a:bodyPr/>
        <a:lstStyle/>
        <a:p>
          <a:endParaRPr lang="en-US"/>
        </a:p>
      </dgm:t>
    </dgm:pt>
    <dgm:pt modelId="{2D7A34F4-6F35-4D22-92BA-261F5D03B119}" type="sibTrans" cxnId="{B8081DB4-2122-401F-85BD-774E273F5C31}">
      <dgm:prSet/>
      <dgm:spPr/>
      <dgm:t>
        <a:bodyPr/>
        <a:lstStyle/>
        <a:p>
          <a:endParaRPr lang="en-US"/>
        </a:p>
      </dgm:t>
    </dgm:pt>
    <dgm:pt modelId="{5091C400-DCEC-4772-A277-0416253727E4}">
      <dgm:prSet phldrT="[Text]"/>
      <dgm:spPr>
        <a:solidFill>
          <a:schemeClr val="bg1"/>
        </a:solidFill>
      </dgm:spPr>
      <dgm:t>
        <a:bodyPr/>
        <a:lstStyle/>
        <a:p>
          <a:r>
            <a:rPr lang="en-US" dirty="0">
              <a:solidFill>
                <a:schemeClr val="tx1"/>
              </a:solidFill>
            </a:rPr>
            <a:t>Building Hardening and Blast Mitigation</a:t>
          </a:r>
          <a:r>
            <a:rPr lang="en-US" dirty="0"/>
            <a:t>	</a:t>
          </a:r>
        </a:p>
      </dgm:t>
    </dgm:pt>
    <dgm:pt modelId="{FE99BBAD-D57A-43EA-98C1-6A7CA05F83D2}" type="sibTrans" cxnId="{1557DC03-FDDA-4668-95AE-3147A2E7A94B}">
      <dgm:prSet/>
      <dgm:spPr/>
      <dgm:t>
        <a:bodyPr/>
        <a:lstStyle/>
        <a:p>
          <a:endParaRPr lang="en-US"/>
        </a:p>
      </dgm:t>
    </dgm:pt>
    <dgm:pt modelId="{5A204060-93B2-41E2-A471-D3F505A2A794}" type="parTrans" cxnId="{1557DC03-FDDA-4668-95AE-3147A2E7A94B}">
      <dgm:prSet/>
      <dgm:spPr/>
      <dgm:t>
        <a:bodyPr/>
        <a:lstStyle/>
        <a:p>
          <a:endParaRPr lang="en-US"/>
        </a:p>
      </dgm:t>
    </dgm:pt>
    <dgm:pt modelId="{15271F6C-809C-43A7-8029-D668712DA20D}">
      <dgm:prSet phldrT="[Text]"/>
      <dgm:spPr>
        <a:solidFill>
          <a:schemeClr val="bg1"/>
        </a:solidFill>
      </dgm:spPr>
      <dgm:t>
        <a:bodyPr/>
        <a:lstStyle/>
        <a:p>
          <a:r>
            <a:rPr lang="en-US" dirty="0">
              <a:solidFill>
                <a:schemeClr val="tx1"/>
              </a:solidFill>
            </a:rPr>
            <a:t>Facility Alarm System and Components</a:t>
          </a:r>
        </a:p>
      </dgm:t>
    </dgm:pt>
    <dgm:pt modelId="{C85EF02A-1851-4CD8-9051-B4B55D62EF02}" type="parTrans" cxnId="{74F58CC8-7118-4885-A493-8C86A8406F78}">
      <dgm:prSet/>
      <dgm:spPr/>
      <dgm:t>
        <a:bodyPr/>
        <a:lstStyle/>
        <a:p>
          <a:endParaRPr lang="en-US"/>
        </a:p>
      </dgm:t>
    </dgm:pt>
    <dgm:pt modelId="{9E219F94-4729-4878-ACF4-4F44D8BA6ECB}" type="sibTrans" cxnId="{74F58CC8-7118-4885-A493-8C86A8406F78}">
      <dgm:prSet/>
      <dgm:spPr/>
      <dgm:t>
        <a:bodyPr/>
        <a:lstStyle/>
        <a:p>
          <a:endParaRPr lang="en-US"/>
        </a:p>
      </dgm:t>
    </dgm:pt>
    <dgm:pt modelId="{6A1ECCA3-3026-4CC3-AE15-130E7C70807E}" type="pres">
      <dgm:prSet presAssocID="{5D5DF8EE-46BA-4C7B-8009-E7E14B8016B1}" presName="linear" presStyleCnt="0">
        <dgm:presLayoutVars>
          <dgm:dir/>
          <dgm:resizeHandles val="exact"/>
        </dgm:presLayoutVars>
      </dgm:prSet>
      <dgm:spPr/>
    </dgm:pt>
    <dgm:pt modelId="{F6E25ACC-EC7A-492A-9B4F-073DF55322FE}" type="pres">
      <dgm:prSet presAssocID="{38DA9159-318D-4154-9701-5E3C5CDAC8C5}" presName="comp" presStyleCnt="0"/>
      <dgm:spPr/>
    </dgm:pt>
    <dgm:pt modelId="{BD8D750F-08A4-4F11-B3FF-CCF2271F5D4A}" type="pres">
      <dgm:prSet presAssocID="{38DA9159-318D-4154-9701-5E3C5CDAC8C5}" presName="box" presStyleLbl="node1" presStyleIdx="0" presStyleCnt="6"/>
      <dgm:spPr/>
    </dgm:pt>
    <dgm:pt modelId="{53277D91-68D0-4FEB-9BC3-116FD79C9C66}" type="pres">
      <dgm:prSet presAssocID="{38DA9159-318D-4154-9701-5E3C5CDAC8C5}" presName="img" presStyleLbl="fgImgPlace1" presStyleIdx="0" presStyleCnt="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A70936C-670B-4146-A945-93346378104A}" type="pres">
      <dgm:prSet presAssocID="{38DA9159-318D-4154-9701-5E3C5CDAC8C5}" presName="text" presStyleLbl="node1" presStyleIdx="0" presStyleCnt="6">
        <dgm:presLayoutVars>
          <dgm:bulletEnabled val="1"/>
        </dgm:presLayoutVars>
      </dgm:prSet>
      <dgm:spPr/>
    </dgm:pt>
    <dgm:pt modelId="{09645FC9-8BA8-409A-A703-5E3A20952BF5}" type="pres">
      <dgm:prSet presAssocID="{20C369F9-F3C6-4A12-868D-59C819A30650}" presName="spacer" presStyleCnt="0"/>
      <dgm:spPr/>
    </dgm:pt>
    <dgm:pt modelId="{85FC7B85-14BB-4589-9DCD-1D91F97E21C4}" type="pres">
      <dgm:prSet presAssocID="{4B8693EE-D746-4331-BE9A-62CD8F635148}" presName="comp" presStyleCnt="0"/>
      <dgm:spPr/>
    </dgm:pt>
    <dgm:pt modelId="{3B60B125-843B-43C8-A646-58B4A62AB394}" type="pres">
      <dgm:prSet presAssocID="{4B8693EE-D746-4331-BE9A-62CD8F635148}" presName="box" presStyleLbl="node1" presStyleIdx="1" presStyleCnt="6" custLinFactNeighborY="-559"/>
      <dgm:spPr/>
    </dgm:pt>
    <dgm:pt modelId="{84F81E47-102E-4877-A052-6B2B64F3AE77}" type="pres">
      <dgm:prSet presAssocID="{4B8693EE-D746-4331-BE9A-62CD8F635148}" presName="img" presStyleLbl="fgImgPlace1" presStyleIdx="1" presStyleCnt="6"/>
      <dgm:spPr>
        <a:blipFill rotWithShape="1">
          <a:blip xmlns:r="http://schemas.openxmlformats.org/officeDocument/2006/relationships" r:embed="rId2"/>
          <a:srcRect/>
          <a:stretch>
            <a:fillRect t="-12000" b="-12000"/>
          </a:stretch>
        </a:blipFill>
      </dgm:spPr>
    </dgm:pt>
    <dgm:pt modelId="{1E04AAF3-41F1-4221-B569-AB22783C1673}" type="pres">
      <dgm:prSet presAssocID="{4B8693EE-D746-4331-BE9A-62CD8F635148}" presName="text" presStyleLbl="node1" presStyleIdx="1" presStyleCnt="6">
        <dgm:presLayoutVars>
          <dgm:bulletEnabled val="1"/>
        </dgm:presLayoutVars>
      </dgm:prSet>
      <dgm:spPr/>
    </dgm:pt>
    <dgm:pt modelId="{FF6639C8-9DD8-41FB-B51F-0701BB083DBD}" type="pres">
      <dgm:prSet presAssocID="{2FE64672-0062-4CB8-88F9-F32489FEE449}" presName="spacer" presStyleCnt="0"/>
      <dgm:spPr/>
    </dgm:pt>
    <dgm:pt modelId="{02F53E51-6F22-4DF2-BB77-A72BA538279A}" type="pres">
      <dgm:prSet presAssocID="{763E40F9-1A8A-408D-8B95-03025B4D335A}" presName="comp" presStyleCnt="0"/>
      <dgm:spPr/>
    </dgm:pt>
    <dgm:pt modelId="{069E8281-B090-457A-AA72-316B6D0DCD9A}" type="pres">
      <dgm:prSet presAssocID="{763E40F9-1A8A-408D-8B95-03025B4D335A}" presName="box" presStyleLbl="node1" presStyleIdx="2" presStyleCnt="6"/>
      <dgm:spPr/>
    </dgm:pt>
    <dgm:pt modelId="{300B9024-A7AA-4B10-A765-CADDB8FFFF98}" type="pres">
      <dgm:prSet presAssocID="{763E40F9-1A8A-408D-8B95-03025B4D335A}" presName="img" presStyleLbl="fgImgPlace1" presStyleIdx="2" presStyleCnt="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A66ECA1F-15FC-4326-A7F2-B430FB75A7B1}" type="pres">
      <dgm:prSet presAssocID="{763E40F9-1A8A-408D-8B95-03025B4D335A}" presName="text" presStyleLbl="node1" presStyleIdx="2" presStyleCnt="6">
        <dgm:presLayoutVars>
          <dgm:bulletEnabled val="1"/>
        </dgm:presLayoutVars>
      </dgm:prSet>
      <dgm:spPr/>
    </dgm:pt>
    <dgm:pt modelId="{7A6450BB-B3EC-495C-93DA-37132830E558}" type="pres">
      <dgm:prSet presAssocID="{283C2597-7D45-47F2-BE3B-C54D5410F7C4}" presName="spacer" presStyleCnt="0"/>
      <dgm:spPr/>
    </dgm:pt>
    <dgm:pt modelId="{0BF9ED83-6582-48C9-B215-B2C124609F70}" type="pres">
      <dgm:prSet presAssocID="{5091C400-DCEC-4772-A277-0416253727E4}" presName="comp" presStyleCnt="0"/>
      <dgm:spPr/>
    </dgm:pt>
    <dgm:pt modelId="{73EC955B-7B77-4807-9EDD-DBB7BF8D0084}" type="pres">
      <dgm:prSet presAssocID="{5091C400-DCEC-4772-A277-0416253727E4}" presName="box" presStyleLbl="node1" presStyleIdx="3" presStyleCnt="6"/>
      <dgm:spPr/>
    </dgm:pt>
    <dgm:pt modelId="{CB1405EF-7888-4C0F-80C5-54654F059AA7}" type="pres">
      <dgm:prSet presAssocID="{5091C400-DCEC-4772-A277-0416253727E4}"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dgm:spPr>
    </dgm:pt>
    <dgm:pt modelId="{89AA521F-8748-474E-813C-936DFC716204}" type="pres">
      <dgm:prSet presAssocID="{5091C400-DCEC-4772-A277-0416253727E4}" presName="text" presStyleLbl="node1" presStyleIdx="3" presStyleCnt="6">
        <dgm:presLayoutVars>
          <dgm:bulletEnabled val="1"/>
        </dgm:presLayoutVars>
      </dgm:prSet>
      <dgm:spPr/>
    </dgm:pt>
    <dgm:pt modelId="{1EAD7B53-9063-4BA9-90AF-06352BA6FD81}" type="pres">
      <dgm:prSet presAssocID="{FE99BBAD-D57A-43EA-98C1-6A7CA05F83D2}" presName="spacer" presStyleCnt="0"/>
      <dgm:spPr/>
    </dgm:pt>
    <dgm:pt modelId="{9880C76A-3AF0-4933-9BC0-5248B8DF93E9}" type="pres">
      <dgm:prSet presAssocID="{B1AF1621-2791-4F0D-9A02-DC392BD111F5}" presName="comp" presStyleCnt="0"/>
      <dgm:spPr/>
    </dgm:pt>
    <dgm:pt modelId="{4165D0E1-6A31-4773-96B1-7DB7ECE2EF89}" type="pres">
      <dgm:prSet presAssocID="{B1AF1621-2791-4F0D-9A02-DC392BD111F5}" presName="box" presStyleLbl="node1" presStyleIdx="4" presStyleCnt="6"/>
      <dgm:spPr/>
    </dgm:pt>
    <dgm:pt modelId="{E653425A-468E-42B5-8AE4-20EC365AFD10}" type="pres">
      <dgm:prSet presAssocID="{B1AF1621-2791-4F0D-9A02-DC392BD111F5}" presName="img" presStyleLbl="fgImgPlace1" presStyleIdx="4" presStyleCnt="6"/>
      <dgm:spPr>
        <a:blipFill rotWithShape="1">
          <a:blip xmlns:r="http://schemas.openxmlformats.org/officeDocument/2006/relationships" r:embed="rId5"/>
          <a:srcRect/>
          <a:stretch>
            <a:fillRect t="-24000" b="-24000"/>
          </a:stretch>
        </a:blipFill>
      </dgm:spPr>
    </dgm:pt>
    <dgm:pt modelId="{8461670B-6460-4F85-87F6-D02A3676E2AF}" type="pres">
      <dgm:prSet presAssocID="{B1AF1621-2791-4F0D-9A02-DC392BD111F5}" presName="text" presStyleLbl="node1" presStyleIdx="4" presStyleCnt="6">
        <dgm:presLayoutVars>
          <dgm:bulletEnabled val="1"/>
        </dgm:presLayoutVars>
      </dgm:prSet>
      <dgm:spPr/>
    </dgm:pt>
    <dgm:pt modelId="{70A113F7-AF95-42A5-8117-4D33BB82B77C}" type="pres">
      <dgm:prSet presAssocID="{2D7A34F4-6F35-4D22-92BA-261F5D03B119}" presName="spacer" presStyleCnt="0"/>
      <dgm:spPr/>
    </dgm:pt>
    <dgm:pt modelId="{357CDA64-29DE-40FA-8947-F89F241C8A15}" type="pres">
      <dgm:prSet presAssocID="{15271F6C-809C-43A7-8029-D668712DA20D}" presName="comp" presStyleCnt="0"/>
      <dgm:spPr/>
    </dgm:pt>
    <dgm:pt modelId="{4FC288F4-2D8E-4EFA-A724-9FA2C70EB41B}" type="pres">
      <dgm:prSet presAssocID="{15271F6C-809C-43A7-8029-D668712DA20D}" presName="box" presStyleLbl="node1" presStyleIdx="5" presStyleCnt="6" custLinFactNeighborX="-1537" custLinFactNeighborY="987"/>
      <dgm:spPr/>
    </dgm:pt>
    <dgm:pt modelId="{1186672E-D394-4ABB-8D07-EB10DE4BB4FB}" type="pres">
      <dgm:prSet presAssocID="{15271F6C-809C-43A7-8029-D668712DA20D}" presName="img"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C533D792-1366-468F-AF6A-7B838A1A2BC3}" type="pres">
      <dgm:prSet presAssocID="{15271F6C-809C-43A7-8029-D668712DA20D}" presName="text" presStyleLbl="node1" presStyleIdx="5" presStyleCnt="6">
        <dgm:presLayoutVars>
          <dgm:bulletEnabled val="1"/>
        </dgm:presLayoutVars>
      </dgm:prSet>
      <dgm:spPr/>
    </dgm:pt>
  </dgm:ptLst>
  <dgm:cxnLst>
    <dgm:cxn modelId="{1557DC03-FDDA-4668-95AE-3147A2E7A94B}" srcId="{5D5DF8EE-46BA-4C7B-8009-E7E14B8016B1}" destId="{5091C400-DCEC-4772-A277-0416253727E4}" srcOrd="3" destOrd="0" parTransId="{5A204060-93B2-41E2-A471-D3F505A2A794}" sibTransId="{FE99BBAD-D57A-43EA-98C1-6A7CA05F83D2}"/>
    <dgm:cxn modelId="{5FE7801E-8140-4C71-A3B3-D4FA696776F3}" type="presOf" srcId="{B1AF1621-2791-4F0D-9A02-DC392BD111F5}" destId="{4165D0E1-6A31-4773-96B1-7DB7ECE2EF89}" srcOrd="0" destOrd="0" presId="urn:microsoft.com/office/officeart/2005/8/layout/vList4"/>
    <dgm:cxn modelId="{71B7BD1F-DE6E-4DCD-B8A6-67A7DCC20F5C}" type="presOf" srcId="{763E40F9-1A8A-408D-8B95-03025B4D335A}" destId="{A66ECA1F-15FC-4326-A7F2-B430FB75A7B1}" srcOrd="1" destOrd="0" presId="urn:microsoft.com/office/officeart/2005/8/layout/vList4"/>
    <dgm:cxn modelId="{C9276627-07BF-43C9-A5F4-3175FAA3381B}" srcId="{5D5DF8EE-46BA-4C7B-8009-E7E14B8016B1}" destId="{763E40F9-1A8A-408D-8B95-03025B4D335A}" srcOrd="2" destOrd="0" parTransId="{D7A1F328-8323-42FB-AD95-05AA6017EEB6}" sibTransId="{283C2597-7D45-47F2-BE3B-C54D5410F7C4}"/>
    <dgm:cxn modelId="{AA5D9F2B-E194-4A3F-96DF-D13C5A51BAA6}" type="presOf" srcId="{38DA9159-318D-4154-9701-5E3C5CDAC8C5}" destId="{BD8D750F-08A4-4F11-B3FF-CCF2271F5D4A}" srcOrd="0" destOrd="0" presId="urn:microsoft.com/office/officeart/2005/8/layout/vList4"/>
    <dgm:cxn modelId="{B2A9E82C-9E12-483B-A2CB-654615E13254}" type="presOf" srcId="{B1AF1621-2791-4F0D-9A02-DC392BD111F5}" destId="{8461670B-6460-4F85-87F6-D02A3676E2AF}" srcOrd="1" destOrd="0" presId="urn:microsoft.com/office/officeart/2005/8/layout/vList4"/>
    <dgm:cxn modelId="{1B58B039-8F27-444F-8755-089F686A238E}" type="presOf" srcId="{763E40F9-1A8A-408D-8B95-03025B4D335A}" destId="{069E8281-B090-457A-AA72-316B6D0DCD9A}" srcOrd="0" destOrd="0" presId="urn:microsoft.com/office/officeart/2005/8/layout/vList4"/>
    <dgm:cxn modelId="{72D79C5B-B775-4258-BDD1-3AB2636BF108}" type="presOf" srcId="{15271F6C-809C-43A7-8029-D668712DA20D}" destId="{4FC288F4-2D8E-4EFA-A724-9FA2C70EB41B}" srcOrd="0" destOrd="0" presId="urn:microsoft.com/office/officeart/2005/8/layout/vList4"/>
    <dgm:cxn modelId="{76D19367-CC6B-48CF-B54F-D3C1A9D5BD47}" type="presOf" srcId="{4B8693EE-D746-4331-BE9A-62CD8F635148}" destId="{1E04AAF3-41F1-4221-B569-AB22783C1673}" srcOrd="1" destOrd="0" presId="urn:microsoft.com/office/officeart/2005/8/layout/vList4"/>
    <dgm:cxn modelId="{3A60666F-A00B-4C7C-835E-637A70ADA5BD}" srcId="{5D5DF8EE-46BA-4C7B-8009-E7E14B8016B1}" destId="{4B8693EE-D746-4331-BE9A-62CD8F635148}" srcOrd="1" destOrd="0" parTransId="{6DD94CC8-3464-4B40-A30C-77509F2DC3F8}" sibTransId="{2FE64672-0062-4CB8-88F9-F32489FEE449}"/>
    <dgm:cxn modelId="{8C00327E-B18F-4984-B57D-C9DA666D55F8}" type="presOf" srcId="{5091C400-DCEC-4772-A277-0416253727E4}" destId="{89AA521F-8748-474E-813C-936DFC716204}" srcOrd="1" destOrd="0" presId="urn:microsoft.com/office/officeart/2005/8/layout/vList4"/>
    <dgm:cxn modelId="{2A2BEB83-BC0D-41CB-AE68-44DE0DD1AAF8}" srcId="{5D5DF8EE-46BA-4C7B-8009-E7E14B8016B1}" destId="{38DA9159-318D-4154-9701-5E3C5CDAC8C5}" srcOrd="0" destOrd="0" parTransId="{207E88AC-86FA-499E-865F-FDF2A5FD09A8}" sibTransId="{20C369F9-F3C6-4A12-868D-59C819A30650}"/>
    <dgm:cxn modelId="{486019A0-83DF-4957-9445-FEB6A7C65CF1}" type="presOf" srcId="{5D5DF8EE-46BA-4C7B-8009-E7E14B8016B1}" destId="{6A1ECCA3-3026-4CC3-AE15-130E7C70807E}" srcOrd="0" destOrd="0" presId="urn:microsoft.com/office/officeart/2005/8/layout/vList4"/>
    <dgm:cxn modelId="{B8081DB4-2122-401F-85BD-774E273F5C31}" srcId="{5D5DF8EE-46BA-4C7B-8009-E7E14B8016B1}" destId="{B1AF1621-2791-4F0D-9A02-DC392BD111F5}" srcOrd="4" destOrd="0" parTransId="{B57442D1-9A47-4262-9665-1F429B2D2E22}" sibTransId="{2D7A34F4-6F35-4D22-92BA-261F5D03B119}"/>
    <dgm:cxn modelId="{74F58CC8-7118-4885-A493-8C86A8406F78}" srcId="{5D5DF8EE-46BA-4C7B-8009-E7E14B8016B1}" destId="{15271F6C-809C-43A7-8029-D668712DA20D}" srcOrd="5" destOrd="0" parTransId="{C85EF02A-1851-4CD8-9051-B4B55D62EF02}" sibTransId="{9E219F94-4729-4878-ACF4-4F44D8BA6ECB}"/>
    <dgm:cxn modelId="{DA8DDACA-0425-48F4-8D38-48C6AE53D445}" type="presOf" srcId="{4B8693EE-D746-4331-BE9A-62CD8F635148}" destId="{3B60B125-843B-43C8-A646-58B4A62AB394}" srcOrd="0" destOrd="0" presId="urn:microsoft.com/office/officeart/2005/8/layout/vList4"/>
    <dgm:cxn modelId="{69BC31D9-6A99-47E6-A742-F06FD77C4365}" type="presOf" srcId="{5091C400-DCEC-4772-A277-0416253727E4}" destId="{73EC955B-7B77-4807-9EDD-DBB7BF8D0084}" srcOrd="0" destOrd="0" presId="urn:microsoft.com/office/officeart/2005/8/layout/vList4"/>
    <dgm:cxn modelId="{97095FFC-A493-4848-B0E5-3F03A133FDD3}" type="presOf" srcId="{38DA9159-318D-4154-9701-5E3C5CDAC8C5}" destId="{8A70936C-670B-4146-A945-93346378104A}" srcOrd="1" destOrd="0" presId="urn:microsoft.com/office/officeart/2005/8/layout/vList4"/>
    <dgm:cxn modelId="{4B8E6CFC-6B48-4DA5-8AD2-D7ABF1776742}" type="presOf" srcId="{15271F6C-809C-43A7-8029-D668712DA20D}" destId="{C533D792-1366-468F-AF6A-7B838A1A2BC3}" srcOrd="1" destOrd="0" presId="urn:microsoft.com/office/officeart/2005/8/layout/vList4"/>
    <dgm:cxn modelId="{A9E58F17-6399-4561-88B1-AC48B6E5856E}" type="presParOf" srcId="{6A1ECCA3-3026-4CC3-AE15-130E7C70807E}" destId="{F6E25ACC-EC7A-492A-9B4F-073DF55322FE}" srcOrd="0" destOrd="0" presId="urn:microsoft.com/office/officeart/2005/8/layout/vList4"/>
    <dgm:cxn modelId="{6B5F3BA9-3753-4888-8A4A-674FD58E5DC6}" type="presParOf" srcId="{F6E25ACC-EC7A-492A-9B4F-073DF55322FE}" destId="{BD8D750F-08A4-4F11-B3FF-CCF2271F5D4A}" srcOrd="0" destOrd="0" presId="urn:microsoft.com/office/officeart/2005/8/layout/vList4"/>
    <dgm:cxn modelId="{69DA13EA-5B99-408C-A5E4-E6CCF70985E3}" type="presParOf" srcId="{F6E25ACC-EC7A-492A-9B4F-073DF55322FE}" destId="{53277D91-68D0-4FEB-9BC3-116FD79C9C66}" srcOrd="1" destOrd="0" presId="urn:microsoft.com/office/officeart/2005/8/layout/vList4"/>
    <dgm:cxn modelId="{7BE14F8F-E23E-4E89-A1DD-973FE690BF31}" type="presParOf" srcId="{F6E25ACC-EC7A-492A-9B4F-073DF55322FE}" destId="{8A70936C-670B-4146-A945-93346378104A}" srcOrd="2" destOrd="0" presId="urn:microsoft.com/office/officeart/2005/8/layout/vList4"/>
    <dgm:cxn modelId="{66D9B676-C4B3-4C9B-8006-5256AA22A617}" type="presParOf" srcId="{6A1ECCA3-3026-4CC3-AE15-130E7C70807E}" destId="{09645FC9-8BA8-409A-A703-5E3A20952BF5}" srcOrd="1" destOrd="0" presId="urn:microsoft.com/office/officeart/2005/8/layout/vList4"/>
    <dgm:cxn modelId="{D321E7A3-4417-48F3-B936-2FF026A8A84E}" type="presParOf" srcId="{6A1ECCA3-3026-4CC3-AE15-130E7C70807E}" destId="{85FC7B85-14BB-4589-9DCD-1D91F97E21C4}" srcOrd="2" destOrd="0" presId="urn:microsoft.com/office/officeart/2005/8/layout/vList4"/>
    <dgm:cxn modelId="{1785F577-BFFE-4B70-9822-43535204F6BE}" type="presParOf" srcId="{85FC7B85-14BB-4589-9DCD-1D91F97E21C4}" destId="{3B60B125-843B-43C8-A646-58B4A62AB394}" srcOrd="0" destOrd="0" presId="urn:microsoft.com/office/officeart/2005/8/layout/vList4"/>
    <dgm:cxn modelId="{3839F81E-2DAF-486E-85A3-53DBC534470F}" type="presParOf" srcId="{85FC7B85-14BB-4589-9DCD-1D91F97E21C4}" destId="{84F81E47-102E-4877-A052-6B2B64F3AE77}" srcOrd="1" destOrd="0" presId="urn:microsoft.com/office/officeart/2005/8/layout/vList4"/>
    <dgm:cxn modelId="{F1891172-61A0-45D4-B5B0-75C61C1EC7F8}" type="presParOf" srcId="{85FC7B85-14BB-4589-9DCD-1D91F97E21C4}" destId="{1E04AAF3-41F1-4221-B569-AB22783C1673}" srcOrd="2" destOrd="0" presId="urn:microsoft.com/office/officeart/2005/8/layout/vList4"/>
    <dgm:cxn modelId="{0E6CF425-6F50-43AD-8062-1FF76530EE1A}" type="presParOf" srcId="{6A1ECCA3-3026-4CC3-AE15-130E7C70807E}" destId="{FF6639C8-9DD8-41FB-B51F-0701BB083DBD}" srcOrd="3" destOrd="0" presId="urn:microsoft.com/office/officeart/2005/8/layout/vList4"/>
    <dgm:cxn modelId="{101C0994-1645-4B2A-84D9-62A8B77CED1E}" type="presParOf" srcId="{6A1ECCA3-3026-4CC3-AE15-130E7C70807E}" destId="{02F53E51-6F22-4DF2-BB77-A72BA538279A}" srcOrd="4" destOrd="0" presId="urn:microsoft.com/office/officeart/2005/8/layout/vList4"/>
    <dgm:cxn modelId="{5E4E9340-883E-4945-BF51-4F10F847A222}" type="presParOf" srcId="{02F53E51-6F22-4DF2-BB77-A72BA538279A}" destId="{069E8281-B090-457A-AA72-316B6D0DCD9A}" srcOrd="0" destOrd="0" presId="urn:microsoft.com/office/officeart/2005/8/layout/vList4"/>
    <dgm:cxn modelId="{B195FE0E-34F8-4E51-A32C-1E425531C6F4}" type="presParOf" srcId="{02F53E51-6F22-4DF2-BB77-A72BA538279A}" destId="{300B9024-A7AA-4B10-A765-CADDB8FFFF98}" srcOrd="1" destOrd="0" presId="urn:microsoft.com/office/officeart/2005/8/layout/vList4"/>
    <dgm:cxn modelId="{09090B64-0299-425A-A88B-9DF98BEC9A49}" type="presParOf" srcId="{02F53E51-6F22-4DF2-BB77-A72BA538279A}" destId="{A66ECA1F-15FC-4326-A7F2-B430FB75A7B1}" srcOrd="2" destOrd="0" presId="urn:microsoft.com/office/officeart/2005/8/layout/vList4"/>
    <dgm:cxn modelId="{FE83FDEE-0ABC-4D8E-97ED-9ED1F3277EEF}" type="presParOf" srcId="{6A1ECCA3-3026-4CC3-AE15-130E7C70807E}" destId="{7A6450BB-B3EC-495C-93DA-37132830E558}" srcOrd="5" destOrd="0" presId="urn:microsoft.com/office/officeart/2005/8/layout/vList4"/>
    <dgm:cxn modelId="{683B1DCE-BA20-40E5-8099-8B7C75178526}" type="presParOf" srcId="{6A1ECCA3-3026-4CC3-AE15-130E7C70807E}" destId="{0BF9ED83-6582-48C9-B215-B2C124609F70}" srcOrd="6" destOrd="0" presId="urn:microsoft.com/office/officeart/2005/8/layout/vList4"/>
    <dgm:cxn modelId="{4D2F3EAA-F379-4CF5-9726-2ED6BCAAF520}" type="presParOf" srcId="{0BF9ED83-6582-48C9-B215-B2C124609F70}" destId="{73EC955B-7B77-4807-9EDD-DBB7BF8D0084}" srcOrd="0" destOrd="0" presId="urn:microsoft.com/office/officeart/2005/8/layout/vList4"/>
    <dgm:cxn modelId="{70F2DE7F-24C4-498F-9BA9-C1F7D23C205D}" type="presParOf" srcId="{0BF9ED83-6582-48C9-B215-B2C124609F70}" destId="{CB1405EF-7888-4C0F-80C5-54654F059AA7}" srcOrd="1" destOrd="0" presId="urn:microsoft.com/office/officeart/2005/8/layout/vList4"/>
    <dgm:cxn modelId="{3179CA0C-8C5E-4F20-A92A-5AF8AABC3986}" type="presParOf" srcId="{0BF9ED83-6582-48C9-B215-B2C124609F70}" destId="{89AA521F-8748-474E-813C-936DFC716204}" srcOrd="2" destOrd="0" presId="urn:microsoft.com/office/officeart/2005/8/layout/vList4"/>
    <dgm:cxn modelId="{329AA98E-D211-4C1C-8481-252D9EE5526F}" type="presParOf" srcId="{6A1ECCA3-3026-4CC3-AE15-130E7C70807E}" destId="{1EAD7B53-9063-4BA9-90AF-06352BA6FD81}" srcOrd="7" destOrd="0" presId="urn:microsoft.com/office/officeart/2005/8/layout/vList4"/>
    <dgm:cxn modelId="{A9AC2C06-3E8A-4946-BD02-972054F5CEB4}" type="presParOf" srcId="{6A1ECCA3-3026-4CC3-AE15-130E7C70807E}" destId="{9880C76A-3AF0-4933-9BC0-5248B8DF93E9}" srcOrd="8" destOrd="0" presId="urn:microsoft.com/office/officeart/2005/8/layout/vList4"/>
    <dgm:cxn modelId="{BB61D89E-C401-438B-B3DB-E8C1FF2FF175}" type="presParOf" srcId="{9880C76A-3AF0-4933-9BC0-5248B8DF93E9}" destId="{4165D0E1-6A31-4773-96B1-7DB7ECE2EF89}" srcOrd="0" destOrd="0" presId="urn:microsoft.com/office/officeart/2005/8/layout/vList4"/>
    <dgm:cxn modelId="{C58C8584-97B9-4CAE-87E4-CD7D10AAE11D}" type="presParOf" srcId="{9880C76A-3AF0-4933-9BC0-5248B8DF93E9}" destId="{E653425A-468E-42B5-8AE4-20EC365AFD10}" srcOrd="1" destOrd="0" presId="urn:microsoft.com/office/officeart/2005/8/layout/vList4"/>
    <dgm:cxn modelId="{8A28ADB9-FC23-4912-99B0-08BB363C2CFC}" type="presParOf" srcId="{9880C76A-3AF0-4933-9BC0-5248B8DF93E9}" destId="{8461670B-6460-4F85-87F6-D02A3676E2AF}" srcOrd="2" destOrd="0" presId="urn:microsoft.com/office/officeart/2005/8/layout/vList4"/>
    <dgm:cxn modelId="{8281D595-160A-4DAA-9EB9-B57E4FCD8D89}" type="presParOf" srcId="{6A1ECCA3-3026-4CC3-AE15-130E7C70807E}" destId="{70A113F7-AF95-42A5-8117-4D33BB82B77C}" srcOrd="9" destOrd="0" presId="urn:microsoft.com/office/officeart/2005/8/layout/vList4"/>
    <dgm:cxn modelId="{9220138B-FB1A-4169-9147-58066CAC12D0}" type="presParOf" srcId="{6A1ECCA3-3026-4CC3-AE15-130E7C70807E}" destId="{357CDA64-29DE-40FA-8947-F89F241C8A15}" srcOrd="10" destOrd="0" presId="urn:microsoft.com/office/officeart/2005/8/layout/vList4"/>
    <dgm:cxn modelId="{3D9436B2-76A4-4094-8CCB-F8B39222DE67}" type="presParOf" srcId="{357CDA64-29DE-40FA-8947-F89F241C8A15}" destId="{4FC288F4-2D8E-4EFA-A724-9FA2C70EB41B}" srcOrd="0" destOrd="0" presId="urn:microsoft.com/office/officeart/2005/8/layout/vList4"/>
    <dgm:cxn modelId="{8C320C20-C366-486A-A24A-85921D8232E4}" type="presParOf" srcId="{357CDA64-29DE-40FA-8947-F89F241C8A15}" destId="{1186672E-D394-4ABB-8D07-EB10DE4BB4FB}" srcOrd="1" destOrd="0" presId="urn:microsoft.com/office/officeart/2005/8/layout/vList4"/>
    <dgm:cxn modelId="{D0FD415C-ED58-4F63-90A4-46006643DD79}" type="presParOf" srcId="{357CDA64-29DE-40FA-8947-F89F241C8A15}" destId="{C533D792-1366-468F-AF6A-7B838A1A2BC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D74E2-CC69-48CB-8CC1-47B15CB7E982}">
      <dsp:nvSpPr>
        <dsp:cNvPr id="0" name=""/>
        <dsp:cNvSpPr/>
      </dsp:nvSpPr>
      <dsp:spPr>
        <a:xfrm>
          <a:off x="4547" y="612777"/>
          <a:ext cx="1748321" cy="648000"/>
        </a:xfrm>
        <a:prstGeom prst="chevron">
          <a:avLst/>
        </a:prstGeom>
        <a:solidFill>
          <a:schemeClr val="bg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solidFill>
              <a:latin typeface="Calibri"/>
              <a:ea typeface="+mn-ea"/>
              <a:cs typeface="+mn-cs"/>
            </a:rPr>
            <a:t>April 1995</a:t>
          </a:r>
        </a:p>
      </dsp:txBody>
      <dsp:txXfrm>
        <a:off x="328547" y="612777"/>
        <a:ext cx="1100321" cy="648000"/>
      </dsp:txXfrm>
    </dsp:sp>
    <dsp:sp modelId="{7096EFE7-5700-4125-99E9-F1FC6153F359}">
      <dsp:nvSpPr>
        <dsp:cNvPr id="0" name=""/>
        <dsp:cNvSpPr/>
      </dsp:nvSpPr>
      <dsp:spPr>
        <a:xfrm>
          <a:off x="4547" y="1341777"/>
          <a:ext cx="1398656" cy="193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C00000"/>
              </a:solidFill>
              <a:latin typeface="Calibri"/>
              <a:ea typeface="+mn-ea"/>
              <a:cs typeface="+mn-cs"/>
            </a:rPr>
            <a:t>Oklahoma City Bombing</a:t>
          </a:r>
        </a:p>
        <a:p>
          <a:pPr marL="228600" lvl="2" indent="-114300" algn="l" defTabSz="533400">
            <a:lnSpc>
              <a:spcPct val="90000"/>
            </a:lnSpc>
            <a:spcBef>
              <a:spcPct val="0"/>
            </a:spcBef>
            <a:spcAft>
              <a:spcPct val="15000"/>
            </a:spcAft>
            <a:buChar char="•"/>
          </a:pPr>
          <a:r>
            <a:rPr lang="en-US" sz="1200" i="0" kern="1200" dirty="0">
              <a:solidFill>
                <a:sysClr val="windowText" lastClr="000000">
                  <a:hueOff val="0"/>
                  <a:satOff val="0"/>
                  <a:lumOff val="0"/>
                  <a:alphaOff val="0"/>
                </a:sysClr>
              </a:solidFill>
              <a:latin typeface="Calibri"/>
              <a:ea typeface="+mn-ea"/>
              <a:cs typeface="Arial" panose="020B0604020202020204" pitchFamily="34" charset="0"/>
            </a:rPr>
            <a:t>Bombing of the </a:t>
          </a:r>
          <a:r>
            <a:rPr lang="en-US" sz="1200" i="0" kern="1200" dirty="0" err="1">
              <a:solidFill>
                <a:sysClr val="windowText" lastClr="000000">
                  <a:hueOff val="0"/>
                  <a:satOff val="0"/>
                  <a:lumOff val="0"/>
                  <a:alphaOff val="0"/>
                </a:sysClr>
              </a:solidFill>
              <a:latin typeface="Calibri"/>
              <a:ea typeface="+mn-ea"/>
              <a:cs typeface="Arial" panose="020B0604020202020204" pitchFamily="34" charset="0"/>
            </a:rPr>
            <a:t>Murrah</a:t>
          </a:r>
          <a:r>
            <a:rPr lang="en-US" sz="1200" i="0" kern="1200" dirty="0">
              <a:solidFill>
                <a:sysClr val="windowText" lastClr="000000">
                  <a:hueOff val="0"/>
                  <a:satOff val="0"/>
                  <a:lumOff val="0"/>
                  <a:alphaOff val="0"/>
                </a:sysClr>
              </a:solidFill>
              <a:latin typeface="Calibri"/>
              <a:ea typeface="+mn-ea"/>
              <a:cs typeface="Arial" panose="020B0604020202020204" pitchFamily="34" charset="0"/>
            </a:rPr>
            <a:t> Federal Building. Deadliest domestic terrorist attack at the time</a:t>
          </a:r>
          <a:endParaRPr lang="en-US" sz="1200" b="1" kern="1200" dirty="0">
            <a:solidFill>
              <a:sysClr val="windowText" lastClr="000000">
                <a:hueOff val="0"/>
                <a:satOff val="0"/>
                <a:lumOff val="0"/>
                <a:alphaOff val="0"/>
              </a:sysClr>
            </a:solidFill>
            <a:latin typeface="Calibri"/>
            <a:ea typeface="+mn-ea"/>
            <a:cs typeface="+mn-cs"/>
          </a:endParaRPr>
        </a:p>
      </dsp:txBody>
      <dsp:txXfrm>
        <a:off x="4547" y="1341777"/>
        <a:ext cx="1398656" cy="1936406"/>
      </dsp:txXfrm>
    </dsp:sp>
    <dsp:sp modelId="{42C80939-2342-4B00-961E-E7B4FE95D0FD}">
      <dsp:nvSpPr>
        <dsp:cNvPr id="0" name=""/>
        <dsp:cNvSpPr/>
      </dsp:nvSpPr>
      <dsp:spPr>
        <a:xfrm>
          <a:off x="1536868" y="612777"/>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solidFill>
              <a:latin typeface="Calibri"/>
              <a:ea typeface="+mn-ea"/>
              <a:cs typeface="+mn-cs"/>
            </a:rPr>
            <a:t>October 1995</a:t>
          </a:r>
        </a:p>
      </dsp:txBody>
      <dsp:txXfrm>
        <a:off x="1860868" y="612777"/>
        <a:ext cx="1100321" cy="648000"/>
      </dsp:txXfrm>
    </dsp:sp>
    <dsp:sp modelId="{116BE40B-6448-432B-AB8C-14DF4A9A1D74}">
      <dsp:nvSpPr>
        <dsp:cNvPr id="0" name=""/>
        <dsp:cNvSpPr/>
      </dsp:nvSpPr>
      <dsp:spPr>
        <a:xfrm>
          <a:off x="1536868" y="1341777"/>
          <a:ext cx="1398656" cy="193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C00000"/>
              </a:solidFill>
              <a:latin typeface="Calibri"/>
              <a:ea typeface="+mn-ea"/>
              <a:cs typeface="+mn-cs"/>
            </a:rPr>
            <a:t>E.O. 12977</a:t>
          </a:r>
        </a:p>
        <a:p>
          <a:pPr marL="228600" lvl="2" indent="-114300" algn="l" defTabSz="533400">
            <a:lnSpc>
              <a:spcPct val="90000"/>
            </a:lnSpc>
            <a:spcBef>
              <a:spcPct val="0"/>
            </a:spcBef>
            <a:spcAft>
              <a:spcPct val="15000"/>
            </a:spcAft>
            <a:buChar char="•"/>
          </a:pPr>
          <a:r>
            <a:rPr lang="en-US" sz="1200" i="0" kern="1200" dirty="0">
              <a:solidFill>
                <a:sysClr val="windowText" lastClr="000000">
                  <a:hueOff val="0"/>
                  <a:satOff val="0"/>
                  <a:lumOff val="0"/>
                  <a:alphaOff val="0"/>
                </a:sysClr>
              </a:solidFill>
              <a:latin typeface="Calibri"/>
              <a:ea typeface="+mn-ea"/>
              <a:cs typeface="Arial" panose="020B0604020202020204" pitchFamily="34" charset="0"/>
            </a:rPr>
            <a:t>Interagency Security Committee (ISC) created</a:t>
          </a:r>
          <a:endParaRPr lang="en-US" sz="1200" b="1" kern="1200" dirty="0">
            <a:solidFill>
              <a:sysClr val="windowText" lastClr="000000">
                <a:hueOff val="0"/>
                <a:satOff val="0"/>
                <a:lumOff val="0"/>
                <a:alphaOff val="0"/>
              </a:sysClr>
            </a:solidFill>
            <a:latin typeface="Calibri"/>
            <a:ea typeface="+mn-ea"/>
            <a:cs typeface="+mn-cs"/>
          </a:endParaRPr>
        </a:p>
      </dsp:txBody>
      <dsp:txXfrm>
        <a:off x="1536868" y="1341777"/>
        <a:ext cx="1398656" cy="1936406"/>
      </dsp:txXfrm>
    </dsp:sp>
    <dsp:sp modelId="{7D12C592-9F0D-4259-85B7-504E92374FD3}">
      <dsp:nvSpPr>
        <dsp:cNvPr id="0" name=""/>
        <dsp:cNvSpPr/>
      </dsp:nvSpPr>
      <dsp:spPr>
        <a:xfrm>
          <a:off x="3069189" y="612777"/>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solidFill>
              <a:latin typeface="Calibri"/>
              <a:ea typeface="+mn-ea"/>
              <a:cs typeface="+mn-cs"/>
            </a:rPr>
            <a:t>September 2001</a:t>
          </a:r>
        </a:p>
      </dsp:txBody>
      <dsp:txXfrm>
        <a:off x="3393189" y="612777"/>
        <a:ext cx="1100321" cy="648000"/>
      </dsp:txXfrm>
    </dsp:sp>
    <dsp:sp modelId="{A723C16D-3E29-4396-B5BB-FE8EB0D25C5C}">
      <dsp:nvSpPr>
        <dsp:cNvPr id="0" name=""/>
        <dsp:cNvSpPr/>
      </dsp:nvSpPr>
      <dsp:spPr>
        <a:xfrm>
          <a:off x="3069189" y="1341777"/>
          <a:ext cx="1398656" cy="193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C00000"/>
              </a:solidFill>
              <a:latin typeface="Calibri"/>
              <a:ea typeface="+mn-ea"/>
              <a:cs typeface="+mn-cs"/>
            </a:rPr>
            <a:t>September 11 Terrorist Attacks</a:t>
          </a:r>
        </a:p>
        <a:p>
          <a:pPr marL="228600" lvl="2" indent="-114300" algn="l" defTabSz="533400">
            <a:lnSpc>
              <a:spcPct val="90000"/>
            </a:lnSpc>
            <a:spcBef>
              <a:spcPct val="0"/>
            </a:spcBef>
            <a:spcAft>
              <a:spcPct val="15000"/>
            </a:spcAft>
            <a:buChar char="•"/>
          </a:pPr>
          <a:r>
            <a:rPr lang="en-US" sz="1200" b="0" kern="1200" dirty="0">
              <a:solidFill>
                <a:sysClr val="windowText" lastClr="000000">
                  <a:hueOff val="0"/>
                  <a:satOff val="0"/>
                  <a:lumOff val="0"/>
                  <a:alphaOff val="0"/>
                </a:sysClr>
              </a:solidFill>
              <a:latin typeface="Calibri"/>
              <a:ea typeface="+mn-ea"/>
              <a:cs typeface="+mn-cs"/>
            </a:rPr>
            <a:t>World Trade Center</a:t>
          </a:r>
        </a:p>
        <a:p>
          <a:pPr marL="228600" lvl="2" indent="-114300" algn="l" defTabSz="533400">
            <a:lnSpc>
              <a:spcPct val="90000"/>
            </a:lnSpc>
            <a:spcBef>
              <a:spcPct val="0"/>
            </a:spcBef>
            <a:spcAft>
              <a:spcPct val="15000"/>
            </a:spcAft>
            <a:buChar char="•"/>
          </a:pPr>
          <a:r>
            <a:rPr lang="en-US" sz="1200" b="0" kern="1200" dirty="0">
              <a:solidFill>
                <a:sysClr val="windowText" lastClr="000000">
                  <a:hueOff val="0"/>
                  <a:satOff val="0"/>
                  <a:lumOff val="0"/>
                  <a:alphaOff val="0"/>
                </a:sysClr>
              </a:solidFill>
              <a:latin typeface="Calibri"/>
              <a:ea typeface="+mn-ea"/>
              <a:cs typeface="+mn-cs"/>
            </a:rPr>
            <a:t>Pentagon </a:t>
          </a:r>
        </a:p>
        <a:p>
          <a:pPr marL="228600" lvl="2" indent="-114300" algn="l" defTabSz="533400">
            <a:lnSpc>
              <a:spcPct val="90000"/>
            </a:lnSpc>
            <a:spcBef>
              <a:spcPct val="0"/>
            </a:spcBef>
            <a:spcAft>
              <a:spcPct val="15000"/>
            </a:spcAft>
            <a:buChar char="•"/>
          </a:pPr>
          <a:r>
            <a:rPr lang="en-US" sz="1200" b="0" kern="1200" dirty="0">
              <a:solidFill>
                <a:sysClr val="windowText" lastClr="000000">
                  <a:hueOff val="0"/>
                  <a:satOff val="0"/>
                  <a:lumOff val="0"/>
                  <a:alphaOff val="0"/>
                </a:sysClr>
              </a:solidFill>
              <a:latin typeface="Calibri"/>
              <a:ea typeface="+mn-ea"/>
              <a:cs typeface="+mn-cs"/>
            </a:rPr>
            <a:t>Shanksville, PA</a:t>
          </a:r>
        </a:p>
        <a:p>
          <a:pPr marL="228600" lvl="2" indent="-114300" algn="l" defTabSz="533400">
            <a:lnSpc>
              <a:spcPct val="90000"/>
            </a:lnSpc>
            <a:spcBef>
              <a:spcPct val="0"/>
            </a:spcBef>
            <a:spcAft>
              <a:spcPct val="15000"/>
            </a:spcAft>
            <a:buChar char="•"/>
          </a:pPr>
          <a:endParaRPr lang="en-US" sz="1200" b="1" kern="1200" dirty="0">
            <a:solidFill>
              <a:sysClr val="windowText" lastClr="000000">
                <a:hueOff val="0"/>
                <a:satOff val="0"/>
                <a:lumOff val="0"/>
                <a:alphaOff val="0"/>
              </a:sysClr>
            </a:solidFill>
            <a:latin typeface="Calibri"/>
            <a:ea typeface="+mn-ea"/>
            <a:cs typeface="+mn-cs"/>
          </a:endParaRPr>
        </a:p>
      </dsp:txBody>
      <dsp:txXfrm>
        <a:off x="3069189" y="1341777"/>
        <a:ext cx="1398656" cy="1936406"/>
      </dsp:txXfrm>
    </dsp:sp>
    <dsp:sp modelId="{68425F32-4F5C-4EDD-92A4-862A5ED9AAF2}">
      <dsp:nvSpPr>
        <dsp:cNvPr id="0" name=""/>
        <dsp:cNvSpPr/>
      </dsp:nvSpPr>
      <dsp:spPr>
        <a:xfrm>
          <a:off x="4601510" y="612777"/>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solidFill>
              <a:latin typeface="Calibri"/>
              <a:ea typeface="+mn-ea"/>
              <a:cs typeface="+mn-cs"/>
            </a:rPr>
            <a:t>2002</a:t>
          </a:r>
        </a:p>
      </dsp:txBody>
      <dsp:txXfrm>
        <a:off x="4925510" y="612777"/>
        <a:ext cx="1100321" cy="648000"/>
      </dsp:txXfrm>
    </dsp:sp>
    <dsp:sp modelId="{B2477826-0D0F-44AF-80EC-7F8F5FFD5FF8}">
      <dsp:nvSpPr>
        <dsp:cNvPr id="0" name=""/>
        <dsp:cNvSpPr/>
      </dsp:nvSpPr>
      <dsp:spPr>
        <a:xfrm>
          <a:off x="4601510" y="1341777"/>
          <a:ext cx="1398656" cy="193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C00000"/>
              </a:solidFill>
              <a:latin typeface="Calibri"/>
              <a:ea typeface="+mn-ea"/>
              <a:cs typeface="+mn-cs"/>
            </a:rPr>
            <a:t>OIG Report Findings</a:t>
          </a:r>
        </a:p>
        <a:p>
          <a:pPr marL="228600" lvl="2" indent="-114300" algn="l" defTabSz="53340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Calibri"/>
              <a:ea typeface="+mn-ea"/>
              <a:cs typeface="Arial" panose="020B0604020202020204" pitchFamily="34" charset="0"/>
            </a:rPr>
            <a:t>Recommendation to improved the Security Program</a:t>
          </a:r>
          <a:endParaRPr lang="en-US" sz="1200" b="1" kern="1200" dirty="0">
            <a:solidFill>
              <a:sysClr val="windowText" lastClr="000000">
                <a:hueOff val="0"/>
                <a:satOff val="0"/>
                <a:lumOff val="0"/>
                <a:alphaOff val="0"/>
              </a:sysClr>
            </a:solidFill>
            <a:latin typeface="Calibri"/>
            <a:ea typeface="+mn-ea"/>
            <a:cs typeface="+mn-cs"/>
          </a:endParaRPr>
        </a:p>
        <a:p>
          <a:pPr marL="114300" lvl="1" indent="-114300" algn="l" defTabSz="533400">
            <a:lnSpc>
              <a:spcPct val="90000"/>
            </a:lnSpc>
            <a:spcBef>
              <a:spcPct val="0"/>
            </a:spcBef>
            <a:spcAft>
              <a:spcPct val="15000"/>
            </a:spcAft>
            <a:buChar char="•"/>
          </a:pPr>
          <a:endParaRPr lang="en-US" sz="1200" b="1" kern="1200" dirty="0">
            <a:solidFill>
              <a:srgbClr val="F79646">
                <a:lumMod val="50000"/>
              </a:srgbClr>
            </a:solidFill>
            <a:latin typeface="Calibri"/>
            <a:ea typeface="+mn-ea"/>
            <a:cs typeface="+mn-cs"/>
          </a:endParaRPr>
        </a:p>
      </dsp:txBody>
      <dsp:txXfrm>
        <a:off x="4601510" y="1341777"/>
        <a:ext cx="1398656" cy="1936406"/>
      </dsp:txXfrm>
    </dsp:sp>
    <dsp:sp modelId="{3AD51F97-82CA-4217-B1EF-BCDD49F7B481}">
      <dsp:nvSpPr>
        <dsp:cNvPr id="0" name=""/>
        <dsp:cNvSpPr/>
      </dsp:nvSpPr>
      <dsp:spPr>
        <a:xfrm>
          <a:off x="6133831" y="612777"/>
          <a:ext cx="1748321" cy="648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solidFill>
              <a:latin typeface="Calibri"/>
              <a:ea typeface="+mn-ea"/>
              <a:cs typeface="+mn-cs"/>
            </a:rPr>
            <a:t>2003</a:t>
          </a:r>
        </a:p>
      </dsp:txBody>
      <dsp:txXfrm>
        <a:off x="6457831" y="612777"/>
        <a:ext cx="1100321" cy="648000"/>
      </dsp:txXfrm>
    </dsp:sp>
    <dsp:sp modelId="{8C931358-A125-44D6-90D4-76D682E05571}">
      <dsp:nvSpPr>
        <dsp:cNvPr id="0" name=""/>
        <dsp:cNvSpPr/>
      </dsp:nvSpPr>
      <dsp:spPr>
        <a:xfrm>
          <a:off x="6133831" y="1341777"/>
          <a:ext cx="1398656" cy="193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C00000"/>
              </a:solidFill>
              <a:latin typeface="Calibri"/>
              <a:ea typeface="+mn-ea"/>
              <a:cs typeface="+mn-cs"/>
            </a:rPr>
            <a:t>NIH Security Program Formed</a:t>
          </a:r>
        </a:p>
        <a:p>
          <a:pPr marL="228600" lvl="2" indent="-114300" algn="l" defTabSz="53340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Calibri"/>
              <a:ea typeface="+mn-ea"/>
              <a:cs typeface="Arial" panose="020B0604020202020204" pitchFamily="34" charset="0"/>
            </a:rPr>
            <a:t>Signed by NIH Director, Dr. Zerhouni</a:t>
          </a:r>
          <a:endParaRPr lang="en-US" sz="1200" b="1" kern="1200" dirty="0">
            <a:solidFill>
              <a:sysClr val="windowText" lastClr="000000">
                <a:hueOff val="0"/>
                <a:satOff val="0"/>
                <a:lumOff val="0"/>
                <a:alphaOff val="0"/>
              </a:sysClr>
            </a:solidFill>
            <a:latin typeface="Calibri"/>
            <a:ea typeface="+mn-ea"/>
            <a:cs typeface="+mn-cs"/>
          </a:endParaRPr>
        </a:p>
        <a:p>
          <a:pPr marL="228600" lvl="2" indent="-114300" algn="l" defTabSz="53340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Calibri"/>
              <a:ea typeface="+mn-ea"/>
              <a:cs typeface="Arial" panose="020B0604020202020204" pitchFamily="34" charset="0"/>
            </a:rPr>
            <a:t>Outlines program elements and defines roles </a:t>
          </a:r>
        </a:p>
        <a:p>
          <a:pPr marL="228600" lvl="2" indent="-114300" algn="l" defTabSz="53340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Calibri"/>
              <a:ea typeface="+mn-ea"/>
              <a:cs typeface="Arial" panose="020B0604020202020204" pitchFamily="34" charset="0"/>
            </a:rPr>
            <a:t>Delegation of Chief Security Officer </a:t>
          </a:r>
        </a:p>
      </dsp:txBody>
      <dsp:txXfrm>
        <a:off x="6133831" y="1341777"/>
        <a:ext cx="1398656" cy="1936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15AC0-BED1-46FA-8E9C-51BEF58E8023}">
      <dsp:nvSpPr>
        <dsp:cNvPr id="0" name=""/>
        <dsp:cNvSpPr/>
      </dsp:nvSpPr>
      <dsp:spPr>
        <a:xfrm>
          <a:off x="348" y="235044"/>
          <a:ext cx="2772667" cy="810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solidFill>
              <a:latin typeface="Calibri"/>
              <a:ea typeface="+mn-ea"/>
              <a:cs typeface="+mn-cs"/>
            </a:rPr>
            <a:t>Design &amp; Requirements Manual (DRM)</a:t>
          </a:r>
        </a:p>
      </dsp:txBody>
      <dsp:txXfrm>
        <a:off x="405348" y="235044"/>
        <a:ext cx="1962667" cy="810000"/>
      </dsp:txXfrm>
    </dsp:sp>
    <dsp:sp modelId="{E5D23B6D-CD33-46F0-92E6-5C174E37682B}">
      <dsp:nvSpPr>
        <dsp:cNvPr id="0" name=""/>
        <dsp:cNvSpPr/>
      </dsp:nvSpPr>
      <dsp:spPr>
        <a:xfrm>
          <a:off x="348" y="1146294"/>
          <a:ext cx="2218134" cy="29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solidFill>
                <a:srgbClr val="C00000"/>
              </a:solidFill>
              <a:latin typeface="Calibri"/>
              <a:ea typeface="+mn-ea"/>
              <a:cs typeface="+mn-cs"/>
            </a:rPr>
            <a:t>ORF</a:t>
          </a:r>
        </a:p>
        <a:p>
          <a:pPr marL="228600" lvl="2"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Establishes policy, design requirements, standards and technical criteria for use in planning, programming, and designing NIH owned, leased, operated, and funded buildings and facilities.</a:t>
          </a:r>
          <a:endParaRPr lang="en-US" sz="1500" b="1" kern="1200" dirty="0">
            <a:solidFill>
              <a:sysClr val="windowText" lastClr="000000">
                <a:hueOff val="0"/>
                <a:satOff val="0"/>
                <a:lumOff val="0"/>
                <a:alphaOff val="0"/>
              </a:sysClr>
            </a:solidFill>
            <a:latin typeface="Calibri"/>
            <a:ea typeface="+mn-ea"/>
            <a:cs typeface="+mn-cs"/>
          </a:endParaRPr>
        </a:p>
      </dsp:txBody>
      <dsp:txXfrm>
        <a:off x="348" y="1146294"/>
        <a:ext cx="2218134" cy="2970000"/>
      </dsp:txXfrm>
    </dsp:sp>
    <dsp:sp modelId="{42C80939-2342-4B00-961E-E7B4FE95D0FD}">
      <dsp:nvSpPr>
        <dsp:cNvPr id="0" name=""/>
        <dsp:cNvSpPr/>
      </dsp:nvSpPr>
      <dsp:spPr>
        <a:xfrm>
          <a:off x="2557016" y="235044"/>
          <a:ext cx="2772667" cy="810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solidFill>
              <a:latin typeface="Calibri"/>
              <a:ea typeface="+mn-ea"/>
              <a:cs typeface="+mn-cs"/>
            </a:rPr>
            <a:t>NIH Manual Chapter 1381</a:t>
          </a:r>
        </a:p>
      </dsp:txBody>
      <dsp:txXfrm>
        <a:off x="2962016" y="235044"/>
        <a:ext cx="1962667" cy="810000"/>
      </dsp:txXfrm>
    </dsp:sp>
    <dsp:sp modelId="{116BE40B-6448-432B-AB8C-14DF4A9A1D74}">
      <dsp:nvSpPr>
        <dsp:cNvPr id="0" name=""/>
        <dsp:cNvSpPr/>
      </dsp:nvSpPr>
      <dsp:spPr>
        <a:xfrm>
          <a:off x="2557016" y="1146294"/>
          <a:ext cx="2218134" cy="29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solidFill>
                <a:srgbClr val="C00000"/>
              </a:solidFill>
              <a:latin typeface="Calibri"/>
              <a:ea typeface="+mn-ea"/>
              <a:cs typeface="+mn-cs"/>
            </a:rPr>
            <a:t>DPSM</a:t>
          </a:r>
        </a:p>
        <a:p>
          <a:pPr marL="228600" lvl="2"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Establishes a process to identify and obtain DPSM’s approval of the physical security requirements for alteration, construction, improvement, renovation, repair by replacement, and major equipment installation projects that take place in NIH owned and NIH leased facilities.</a:t>
          </a:r>
          <a:endParaRPr lang="en-US" sz="1500" b="1" kern="1200" dirty="0">
            <a:solidFill>
              <a:sysClr val="windowText" lastClr="000000"/>
            </a:solidFill>
            <a:latin typeface="Calibri"/>
            <a:ea typeface="+mn-ea"/>
            <a:cs typeface="+mn-cs"/>
          </a:endParaRPr>
        </a:p>
      </dsp:txBody>
      <dsp:txXfrm>
        <a:off x="2557016" y="1146294"/>
        <a:ext cx="2218134" cy="2970000"/>
      </dsp:txXfrm>
    </dsp:sp>
    <dsp:sp modelId="{EEA6EF1B-CB0A-41FF-ACDD-F127385F528F}">
      <dsp:nvSpPr>
        <dsp:cNvPr id="0" name=""/>
        <dsp:cNvSpPr/>
      </dsp:nvSpPr>
      <dsp:spPr>
        <a:xfrm>
          <a:off x="5113683" y="235044"/>
          <a:ext cx="2772667" cy="810000"/>
        </a:xfrm>
        <a:prstGeom prst="chevron">
          <a:avLst/>
        </a:prstGeom>
        <a:solidFill>
          <a:schemeClr val="bg1">
            <a:lumMod val="95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solidFill>
              <a:latin typeface="Calibri"/>
              <a:ea typeface="+mn-ea"/>
              <a:cs typeface="+mn-cs"/>
            </a:rPr>
            <a:t>Policy &amp; Design Requirements (PDR)</a:t>
          </a:r>
        </a:p>
      </dsp:txBody>
      <dsp:txXfrm>
        <a:off x="5518683" y="235044"/>
        <a:ext cx="1962667" cy="810000"/>
      </dsp:txXfrm>
    </dsp:sp>
    <dsp:sp modelId="{85F0A513-90FA-4B2A-95F1-4F07847C3F5F}">
      <dsp:nvSpPr>
        <dsp:cNvPr id="0" name=""/>
        <dsp:cNvSpPr/>
      </dsp:nvSpPr>
      <dsp:spPr>
        <a:xfrm>
          <a:off x="5113683" y="1146294"/>
          <a:ext cx="2218134" cy="29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solidFill>
                <a:srgbClr val="C00000"/>
              </a:solidFill>
              <a:latin typeface="Calibri"/>
              <a:ea typeface="+mn-ea"/>
              <a:cs typeface="+mn-cs"/>
            </a:rPr>
            <a:t>DPSM</a:t>
          </a:r>
        </a:p>
        <a:p>
          <a:pPr marL="228600" lvl="2" indent="-114300" algn="l" defTabSz="666750">
            <a:lnSpc>
              <a:spcPct val="90000"/>
            </a:lnSpc>
            <a:spcBef>
              <a:spcPct val="0"/>
            </a:spcBef>
            <a:spcAft>
              <a:spcPct val="15000"/>
            </a:spcAft>
            <a:buChar char="•"/>
          </a:pPr>
          <a:r>
            <a:rPr lang="en-US" sz="1500" b="0" kern="1200" dirty="0">
              <a:solidFill>
                <a:sysClr val="windowText" lastClr="000000"/>
              </a:solidFill>
              <a:latin typeface="Calibri"/>
              <a:ea typeface="+mn-ea"/>
              <a:cs typeface="+mn-cs"/>
            </a:rPr>
            <a:t>Guidelines for security systems as it relates to new construction and renovation projects, security system standards and specifications for lifecycle projects </a:t>
          </a:r>
        </a:p>
      </dsp:txBody>
      <dsp:txXfrm>
        <a:off x="5113683" y="1146294"/>
        <a:ext cx="2218134" cy="297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D750F-08A4-4F11-B3FF-CCF2271F5D4A}">
      <dsp:nvSpPr>
        <dsp:cNvPr id="0" name=""/>
        <dsp:cNvSpPr/>
      </dsp:nvSpPr>
      <dsp:spPr>
        <a:xfrm>
          <a:off x="0" y="0"/>
          <a:ext cx="7886700" cy="669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Access Control Devices and Components</a:t>
          </a:r>
          <a:r>
            <a:rPr lang="en-US" sz="2700" kern="1200" dirty="0"/>
            <a:t>	</a:t>
          </a:r>
        </a:p>
      </dsp:txBody>
      <dsp:txXfrm>
        <a:off x="1644267" y="0"/>
        <a:ext cx="6242432" cy="669273"/>
      </dsp:txXfrm>
    </dsp:sp>
    <dsp:sp modelId="{53277D91-68D0-4FEB-9BC3-116FD79C9C66}">
      <dsp:nvSpPr>
        <dsp:cNvPr id="0" name=""/>
        <dsp:cNvSpPr/>
      </dsp:nvSpPr>
      <dsp:spPr>
        <a:xfrm>
          <a:off x="66927" y="66927"/>
          <a:ext cx="1577340" cy="53541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0B125-843B-43C8-A646-58B4A62AB394}">
      <dsp:nvSpPr>
        <dsp:cNvPr id="0" name=""/>
        <dsp:cNvSpPr/>
      </dsp:nvSpPr>
      <dsp:spPr>
        <a:xfrm>
          <a:off x="0" y="732459"/>
          <a:ext cx="7886700" cy="669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Video Surveillance (CCTV) &amp; Recording</a:t>
          </a:r>
        </a:p>
      </dsp:txBody>
      <dsp:txXfrm>
        <a:off x="1644267" y="732459"/>
        <a:ext cx="6242432" cy="669273"/>
      </dsp:txXfrm>
    </dsp:sp>
    <dsp:sp modelId="{84F81E47-102E-4877-A052-6B2B64F3AE77}">
      <dsp:nvSpPr>
        <dsp:cNvPr id="0" name=""/>
        <dsp:cNvSpPr/>
      </dsp:nvSpPr>
      <dsp:spPr>
        <a:xfrm>
          <a:off x="66927" y="803127"/>
          <a:ext cx="1577340" cy="535418"/>
        </a:xfrm>
        <a:prstGeom prst="roundRect">
          <a:avLst>
            <a:gd name="adj" fmla="val 10000"/>
          </a:avLst>
        </a:prstGeom>
        <a:blipFill rotWithShape="1">
          <a:blip xmlns:r="http://schemas.openxmlformats.org/officeDocument/2006/relationships" r:embed="rId2"/>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9E8281-B090-457A-AA72-316B6D0DCD9A}">
      <dsp:nvSpPr>
        <dsp:cNvPr id="0" name=""/>
        <dsp:cNvSpPr/>
      </dsp:nvSpPr>
      <dsp:spPr>
        <a:xfrm>
          <a:off x="0" y="1472400"/>
          <a:ext cx="7886700" cy="669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Perimeter Security Intrusion Detection</a:t>
          </a:r>
        </a:p>
      </dsp:txBody>
      <dsp:txXfrm>
        <a:off x="1644267" y="1472400"/>
        <a:ext cx="6242432" cy="669273"/>
      </dsp:txXfrm>
    </dsp:sp>
    <dsp:sp modelId="{300B9024-A7AA-4B10-A765-CADDB8FFFF98}">
      <dsp:nvSpPr>
        <dsp:cNvPr id="0" name=""/>
        <dsp:cNvSpPr/>
      </dsp:nvSpPr>
      <dsp:spPr>
        <a:xfrm>
          <a:off x="66927" y="1539328"/>
          <a:ext cx="1577340" cy="535418"/>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C955B-7B77-4807-9EDD-DBB7BF8D0084}">
      <dsp:nvSpPr>
        <dsp:cNvPr id="0" name=""/>
        <dsp:cNvSpPr/>
      </dsp:nvSpPr>
      <dsp:spPr>
        <a:xfrm>
          <a:off x="0" y="2208601"/>
          <a:ext cx="7886700" cy="669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Building Hardening and Blast Mitigation</a:t>
          </a:r>
          <a:r>
            <a:rPr lang="en-US" sz="2700" kern="1200" dirty="0"/>
            <a:t>	</a:t>
          </a:r>
        </a:p>
      </dsp:txBody>
      <dsp:txXfrm>
        <a:off x="1644267" y="2208601"/>
        <a:ext cx="6242432" cy="669273"/>
      </dsp:txXfrm>
    </dsp:sp>
    <dsp:sp modelId="{CB1405EF-7888-4C0F-80C5-54654F059AA7}">
      <dsp:nvSpPr>
        <dsp:cNvPr id="0" name=""/>
        <dsp:cNvSpPr/>
      </dsp:nvSpPr>
      <dsp:spPr>
        <a:xfrm>
          <a:off x="66927" y="2275528"/>
          <a:ext cx="1577340" cy="53541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5D0E1-6A31-4773-96B1-7DB7ECE2EF89}">
      <dsp:nvSpPr>
        <dsp:cNvPr id="0" name=""/>
        <dsp:cNvSpPr/>
      </dsp:nvSpPr>
      <dsp:spPr>
        <a:xfrm>
          <a:off x="0" y="2944801"/>
          <a:ext cx="7886700" cy="669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Vehicle and Pedestrian Barriers</a:t>
          </a:r>
          <a:r>
            <a:rPr lang="en-US" sz="2700" kern="1200" dirty="0"/>
            <a:t>	</a:t>
          </a:r>
        </a:p>
      </dsp:txBody>
      <dsp:txXfrm>
        <a:off x="1644267" y="2944801"/>
        <a:ext cx="6242432" cy="669273"/>
      </dsp:txXfrm>
    </dsp:sp>
    <dsp:sp modelId="{E653425A-468E-42B5-8AE4-20EC365AFD10}">
      <dsp:nvSpPr>
        <dsp:cNvPr id="0" name=""/>
        <dsp:cNvSpPr/>
      </dsp:nvSpPr>
      <dsp:spPr>
        <a:xfrm>
          <a:off x="66927" y="3011729"/>
          <a:ext cx="1577340" cy="535418"/>
        </a:xfrm>
        <a:prstGeom prst="roundRect">
          <a:avLst>
            <a:gd name="adj" fmla="val 10000"/>
          </a:avLst>
        </a:prstGeom>
        <a:blipFill rotWithShape="1">
          <a:blip xmlns:r="http://schemas.openxmlformats.org/officeDocument/2006/relationships" r:embed="rId5"/>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288F4-2D8E-4EFA-A724-9FA2C70EB41B}">
      <dsp:nvSpPr>
        <dsp:cNvPr id="0" name=""/>
        <dsp:cNvSpPr/>
      </dsp:nvSpPr>
      <dsp:spPr>
        <a:xfrm>
          <a:off x="0" y="3682064"/>
          <a:ext cx="7886700" cy="669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Facility Alarm System and Components</a:t>
          </a:r>
        </a:p>
      </dsp:txBody>
      <dsp:txXfrm>
        <a:off x="1644267" y="3682064"/>
        <a:ext cx="6242432" cy="669273"/>
      </dsp:txXfrm>
    </dsp:sp>
    <dsp:sp modelId="{1186672E-D394-4ABB-8D07-EB10DE4BB4FB}">
      <dsp:nvSpPr>
        <dsp:cNvPr id="0" name=""/>
        <dsp:cNvSpPr/>
      </dsp:nvSpPr>
      <dsp:spPr>
        <a:xfrm>
          <a:off x="66927" y="3747929"/>
          <a:ext cx="1577340" cy="535418"/>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318" cy="464820"/>
          </a:xfrm>
          <a:prstGeom prst="rect">
            <a:avLst/>
          </a:prstGeom>
        </p:spPr>
        <p:txBody>
          <a:bodyPr vert="horz" lIns="90020" tIns="45009" rIns="90020" bIns="45009" rtlCol="0"/>
          <a:lstStyle>
            <a:lvl1pPr algn="l">
              <a:defRPr sz="1200"/>
            </a:lvl1pPr>
          </a:lstStyle>
          <a:p>
            <a:endParaRPr lang="en-US" dirty="0"/>
          </a:p>
        </p:txBody>
      </p:sp>
      <p:sp>
        <p:nvSpPr>
          <p:cNvPr id="3" name="Date Placeholder 2"/>
          <p:cNvSpPr>
            <a:spLocks noGrp="1"/>
          </p:cNvSpPr>
          <p:nvPr>
            <p:ph type="dt" sz="quarter" idx="1"/>
          </p:nvPr>
        </p:nvSpPr>
        <p:spPr>
          <a:xfrm>
            <a:off x="3971519" y="1"/>
            <a:ext cx="3037318" cy="464820"/>
          </a:xfrm>
          <a:prstGeom prst="rect">
            <a:avLst/>
          </a:prstGeom>
        </p:spPr>
        <p:txBody>
          <a:bodyPr vert="horz" lIns="90020" tIns="45009" rIns="90020" bIns="45009" rtlCol="0"/>
          <a:lstStyle>
            <a:lvl1pPr algn="r">
              <a:defRPr sz="1200"/>
            </a:lvl1pPr>
          </a:lstStyle>
          <a:p>
            <a:fld id="{8E02CBA3-C965-455E-9AF9-1D483845FFAA}" type="datetimeFigureOut">
              <a:rPr lang="en-US" smtClean="0"/>
              <a:pPr/>
              <a:t>3/15/2024</a:t>
            </a:fld>
            <a:endParaRPr lang="en-US" dirty="0"/>
          </a:p>
        </p:txBody>
      </p:sp>
      <p:sp>
        <p:nvSpPr>
          <p:cNvPr id="4" name="Footer Placeholder 3"/>
          <p:cNvSpPr>
            <a:spLocks noGrp="1"/>
          </p:cNvSpPr>
          <p:nvPr>
            <p:ph type="ftr" sz="quarter" idx="2"/>
          </p:nvPr>
        </p:nvSpPr>
        <p:spPr>
          <a:xfrm>
            <a:off x="0" y="8830011"/>
            <a:ext cx="3037318" cy="464820"/>
          </a:xfrm>
          <a:prstGeom prst="rect">
            <a:avLst/>
          </a:prstGeom>
        </p:spPr>
        <p:txBody>
          <a:bodyPr vert="horz" lIns="90020" tIns="45009" rIns="90020" bIns="4500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519" y="8830011"/>
            <a:ext cx="3037318" cy="464820"/>
          </a:xfrm>
          <a:prstGeom prst="rect">
            <a:avLst/>
          </a:prstGeom>
        </p:spPr>
        <p:txBody>
          <a:bodyPr vert="horz" lIns="90020" tIns="45009" rIns="90020" bIns="45009" rtlCol="0" anchor="b"/>
          <a:lstStyle>
            <a:lvl1pPr algn="r">
              <a:defRPr sz="1200"/>
            </a:lvl1pPr>
          </a:lstStyle>
          <a:p>
            <a:fld id="{772E9D49-A4F8-43D7-949F-CBA5F5A57395}" type="slidenum">
              <a:rPr lang="en-US" smtClean="0"/>
              <a:pPr/>
              <a:t>‹#›</a:t>
            </a:fld>
            <a:endParaRPr lang="en-US" dirty="0"/>
          </a:p>
        </p:txBody>
      </p:sp>
    </p:spTree>
    <p:extLst>
      <p:ext uri="{BB962C8B-B14F-4D97-AF65-F5344CB8AC3E}">
        <p14:creationId xmlns:p14="http://schemas.microsoft.com/office/powerpoint/2010/main" val="110255691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7840" cy="464820"/>
          </a:xfrm>
          <a:prstGeom prst="rect">
            <a:avLst/>
          </a:prstGeom>
        </p:spPr>
        <p:txBody>
          <a:bodyPr vert="horz" lIns="92869" tIns="46434" rIns="92869" bIns="46434"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2869" tIns="46434" rIns="92869" bIns="46434" rtlCol="0"/>
          <a:lstStyle>
            <a:lvl1pPr algn="r">
              <a:defRPr sz="1200"/>
            </a:lvl1pPr>
          </a:lstStyle>
          <a:p>
            <a:fld id="{9B22FC0B-F289-4F6F-91CE-51F60EFA7A4D}" type="datetimeFigureOut">
              <a:rPr lang="en-US" smtClean="0"/>
              <a:pPr/>
              <a:t>3/15/2024</a:t>
            </a:fld>
            <a:endParaRPr lang="en-US" dirty="0"/>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869" tIns="46434" rIns="92869" bIns="46434" rtlCol="0" anchor="ctr"/>
          <a:lstStyle/>
          <a:p>
            <a:endParaRPr lang="en-US" dirty="0"/>
          </a:p>
        </p:txBody>
      </p:sp>
      <p:sp>
        <p:nvSpPr>
          <p:cNvPr id="5" name="Notes Placeholder 4"/>
          <p:cNvSpPr>
            <a:spLocks noGrp="1"/>
          </p:cNvSpPr>
          <p:nvPr>
            <p:ph type="body" sz="quarter" idx="3"/>
          </p:nvPr>
        </p:nvSpPr>
        <p:spPr>
          <a:xfrm>
            <a:off x="701041" y="4415793"/>
            <a:ext cx="5608320" cy="4183380"/>
          </a:xfrm>
          <a:prstGeom prst="rect">
            <a:avLst/>
          </a:prstGeom>
        </p:spPr>
        <p:txBody>
          <a:bodyPr vert="horz" lIns="92869" tIns="46434" rIns="92869" bIns="464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969"/>
            <a:ext cx="3037840" cy="464820"/>
          </a:xfrm>
          <a:prstGeom prst="rect">
            <a:avLst/>
          </a:prstGeom>
        </p:spPr>
        <p:txBody>
          <a:bodyPr vert="horz" lIns="92869" tIns="46434" rIns="92869" bIns="4643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2869" tIns="46434" rIns="92869" bIns="46434" rtlCol="0" anchor="b"/>
          <a:lstStyle>
            <a:lvl1pPr algn="r">
              <a:defRPr sz="1200"/>
            </a:lvl1pPr>
          </a:lstStyle>
          <a:p>
            <a:fld id="{51DDB99C-3853-4733-97E1-FD1A9D7A296F}" type="slidenum">
              <a:rPr lang="en-US" smtClean="0"/>
              <a:pPr/>
              <a:t>‹#›</a:t>
            </a:fld>
            <a:endParaRPr lang="en-US" dirty="0"/>
          </a:p>
        </p:txBody>
      </p:sp>
    </p:spTree>
    <p:extLst>
      <p:ext uri="{BB962C8B-B14F-4D97-AF65-F5344CB8AC3E}">
        <p14:creationId xmlns:p14="http://schemas.microsoft.com/office/powerpoint/2010/main" val="89257318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492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DFM does not provide design guidance, but can help with example ‘options’ or yes/no for code 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FPE analysis requirements come from the FDM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-Required for Change of Occupancy, New Buildings, New additions, Major Renovations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Accountable – code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057E9D-D27C-4981-8EBB-0FCAC52EE4C4}" type="slidenum">
              <a:rPr lang="en-US" smtClean="0"/>
              <a:pPr/>
              <a:t>14</a:t>
            </a:fld>
            <a:endParaRPr lang="en-US" dirty="0"/>
          </a:p>
        </p:txBody>
      </p:sp>
    </p:spTree>
    <p:extLst>
      <p:ext uri="{BB962C8B-B14F-4D97-AF65-F5344CB8AC3E}">
        <p14:creationId xmlns:p14="http://schemas.microsoft.com/office/powerpoint/2010/main" val="152739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phased for hard ceilings and bulkheads, certain rooms</a:t>
            </a:r>
          </a:p>
          <a:p>
            <a:endParaRPr lang="en-US" dirty="0"/>
          </a:p>
          <a:p>
            <a:r>
              <a:rPr lang="en-US" dirty="0"/>
              <a:t>Hot work permits</a:t>
            </a:r>
          </a:p>
          <a:p>
            <a:endParaRPr lang="en-US" dirty="0"/>
          </a:p>
        </p:txBody>
      </p:sp>
      <p:sp>
        <p:nvSpPr>
          <p:cNvPr id="4" name="Slide Number Placeholder 3"/>
          <p:cNvSpPr>
            <a:spLocks noGrp="1"/>
          </p:cNvSpPr>
          <p:nvPr>
            <p:ph type="sldNum" sz="quarter" idx="10"/>
          </p:nvPr>
        </p:nvSpPr>
        <p:spPr/>
        <p:txBody>
          <a:bodyPr/>
          <a:lstStyle/>
          <a:p>
            <a:fld id="{BF057E9D-D27C-4981-8EBB-0FCAC52EE4C4}" type="slidenum">
              <a:rPr lang="en-US" smtClean="0"/>
              <a:pPr/>
              <a:t>15</a:t>
            </a:fld>
            <a:endParaRPr lang="en-US" dirty="0"/>
          </a:p>
        </p:txBody>
      </p:sp>
    </p:spTree>
    <p:extLst>
      <p:ext uri="{BB962C8B-B14F-4D97-AF65-F5344CB8AC3E}">
        <p14:creationId xmlns:p14="http://schemas.microsoft.com/office/powerpoint/2010/main" val="124519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RFIs and change orders don’t always make it to us – let us help!</a:t>
            </a:r>
          </a:p>
          <a:p>
            <a:endParaRPr lang="en-US" dirty="0"/>
          </a:p>
          <a:p>
            <a:r>
              <a:rPr lang="en-US" dirty="0"/>
              <a:t>For sprinkler inspections, have sprinkler contractor present</a:t>
            </a:r>
          </a:p>
          <a:p>
            <a:r>
              <a:rPr lang="en-US" dirty="0"/>
              <a:t>For fire alarm, electrical contractor (to resolve minor issues on the spot)</a:t>
            </a:r>
          </a:p>
          <a:p>
            <a:r>
              <a:rPr lang="en-US" dirty="0"/>
              <a:t>On the stamped drawings the reviewer’s initials will be marked</a:t>
            </a:r>
          </a:p>
          <a:p>
            <a:r>
              <a:rPr lang="en-US" dirty="0"/>
              <a:t>Have red lined submittals on site</a:t>
            </a:r>
          </a:p>
          <a:p>
            <a:endParaRPr lang="en-US" dirty="0"/>
          </a:p>
          <a:p>
            <a:endParaRPr lang="en-US" dirty="0"/>
          </a:p>
        </p:txBody>
      </p:sp>
      <p:sp>
        <p:nvSpPr>
          <p:cNvPr id="4" name="Slide Number Placeholder 3"/>
          <p:cNvSpPr>
            <a:spLocks noGrp="1"/>
          </p:cNvSpPr>
          <p:nvPr>
            <p:ph type="sldNum" sz="quarter" idx="10"/>
          </p:nvPr>
        </p:nvSpPr>
        <p:spPr/>
        <p:txBody>
          <a:bodyPr/>
          <a:lstStyle/>
          <a:p>
            <a:fld id="{BF057E9D-D27C-4981-8EBB-0FCAC52EE4C4}" type="slidenum">
              <a:rPr lang="en-US" smtClean="0"/>
              <a:pPr/>
              <a:t>16</a:t>
            </a:fld>
            <a:endParaRPr lang="en-US" dirty="0"/>
          </a:p>
        </p:txBody>
      </p:sp>
    </p:spTree>
    <p:extLst>
      <p:ext uri="{BB962C8B-B14F-4D97-AF65-F5344CB8AC3E}">
        <p14:creationId xmlns:p14="http://schemas.microsoft.com/office/powerpoint/2010/main" val="245845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Stephenson retired</a:t>
            </a:r>
          </a:p>
          <a:p>
            <a:r>
              <a:rPr lang="en-US" dirty="0"/>
              <a:t>Dave Vashen and Mike Lanuotte Retired</a:t>
            </a:r>
          </a:p>
          <a:p>
            <a:r>
              <a:rPr lang="en-US" dirty="0"/>
              <a:t>Building 10 may not honor shutdowns on certain days due to staffing issues</a:t>
            </a:r>
          </a:p>
          <a:p>
            <a:endParaRPr lang="en-US" dirty="0"/>
          </a:p>
        </p:txBody>
      </p:sp>
      <p:sp>
        <p:nvSpPr>
          <p:cNvPr id="4" name="Slide Number Placeholder 3"/>
          <p:cNvSpPr>
            <a:spLocks noGrp="1"/>
          </p:cNvSpPr>
          <p:nvPr>
            <p:ph type="sldNum" sz="quarter" idx="10"/>
          </p:nvPr>
        </p:nvSpPr>
        <p:spPr/>
        <p:txBody>
          <a:bodyPr/>
          <a:lstStyle/>
          <a:p>
            <a:fld id="{BF057E9D-D27C-4981-8EBB-0FCAC52EE4C4}" type="slidenum">
              <a:rPr lang="en-US" smtClean="0"/>
              <a:pPr/>
              <a:t>17</a:t>
            </a:fld>
            <a:endParaRPr lang="en-US" dirty="0"/>
          </a:p>
        </p:txBody>
      </p:sp>
    </p:spTree>
    <p:extLst>
      <p:ext uri="{BB962C8B-B14F-4D97-AF65-F5344CB8AC3E}">
        <p14:creationId xmlns:p14="http://schemas.microsoft.com/office/powerpoint/2010/main" val="696551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healthcare, 4 hours is required for partial fire alarm system</a:t>
            </a:r>
          </a:p>
          <a:p>
            <a:r>
              <a:rPr lang="en-US" dirty="0"/>
              <a:t>OHPE provides fire watch in healthcare after 4 hours</a:t>
            </a:r>
          </a:p>
        </p:txBody>
      </p:sp>
      <p:sp>
        <p:nvSpPr>
          <p:cNvPr id="4" name="Slide Number Placeholder 3"/>
          <p:cNvSpPr>
            <a:spLocks noGrp="1"/>
          </p:cNvSpPr>
          <p:nvPr>
            <p:ph type="sldNum" sz="quarter" idx="10"/>
          </p:nvPr>
        </p:nvSpPr>
        <p:spPr/>
        <p:txBody>
          <a:bodyPr/>
          <a:lstStyle/>
          <a:p>
            <a:fld id="{BF057E9D-D27C-4981-8EBB-0FCAC52EE4C4}" type="slidenum">
              <a:rPr lang="en-US" smtClean="0"/>
              <a:pPr/>
              <a:t>18</a:t>
            </a:fld>
            <a:endParaRPr lang="en-US" dirty="0"/>
          </a:p>
        </p:txBody>
      </p:sp>
    </p:spTree>
    <p:extLst>
      <p:ext uri="{BB962C8B-B14F-4D97-AF65-F5344CB8AC3E}">
        <p14:creationId xmlns:p14="http://schemas.microsoft.com/office/powerpoint/2010/main" val="2229394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 punchlist items still need correction – minor – not imminent threat to life safety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DFM doesn’t speak for non-fire protection trades, such as air balancing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F057E9D-D27C-4981-8EBB-0FCAC52EE4C4}" type="slidenum">
              <a:rPr lang="en-US" smtClean="0"/>
              <a:pPr/>
              <a:t>19</a:t>
            </a:fld>
            <a:endParaRPr lang="en-US" dirty="0"/>
          </a:p>
        </p:txBody>
      </p:sp>
    </p:spTree>
    <p:extLst>
      <p:ext uri="{BB962C8B-B14F-4D97-AF65-F5344CB8AC3E}">
        <p14:creationId xmlns:p14="http://schemas.microsoft.com/office/powerpoint/2010/main" val="3248272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Project Notification required before design</a:t>
            </a:r>
          </a:p>
          <a:p>
            <a:r>
              <a:rPr lang="en-US" dirty="0">
                <a:solidFill>
                  <a:srgbClr val="FF0000"/>
                </a:solidFill>
              </a:rPr>
              <a:t>PM will tell you if ILSM is required</a:t>
            </a:r>
          </a:p>
          <a:p>
            <a:r>
              <a:rPr lang="en-US" dirty="0">
                <a:solidFill>
                  <a:srgbClr val="FF0000"/>
                </a:solidFill>
              </a:rPr>
              <a:t>ILSM required before Construction</a:t>
            </a:r>
          </a:p>
        </p:txBody>
      </p:sp>
      <p:sp>
        <p:nvSpPr>
          <p:cNvPr id="4" name="Slide Number Placeholder 3"/>
          <p:cNvSpPr>
            <a:spLocks noGrp="1"/>
          </p:cNvSpPr>
          <p:nvPr>
            <p:ph type="sldNum" sz="quarter" idx="10"/>
          </p:nvPr>
        </p:nvSpPr>
        <p:spPr/>
        <p:txBody>
          <a:bodyPr/>
          <a:lstStyle/>
          <a:p>
            <a:fld id="{BF057E9D-D27C-4981-8EBB-0FCAC52EE4C4}" type="slidenum">
              <a:rPr lang="en-US" smtClean="0"/>
              <a:pPr/>
              <a:t>20</a:t>
            </a:fld>
            <a:endParaRPr lang="en-US" dirty="0"/>
          </a:p>
        </p:txBody>
      </p:sp>
    </p:spTree>
    <p:extLst>
      <p:ext uri="{BB962C8B-B14F-4D97-AF65-F5344CB8AC3E}">
        <p14:creationId xmlns:p14="http://schemas.microsoft.com/office/powerpoint/2010/main" val="214595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Permits ensure work is done safely,</a:t>
            </a:r>
            <a:r>
              <a:rPr lang="en-US" baseline="0" dirty="0"/>
              <a:t> surrounding areas adequately protected, and final product safe for occupancy</a:t>
            </a:r>
            <a:endParaRPr lang="en-US" dirty="0"/>
          </a:p>
        </p:txBody>
      </p:sp>
      <p:sp>
        <p:nvSpPr>
          <p:cNvPr id="4" name="Slide Number Placeholder 3"/>
          <p:cNvSpPr>
            <a:spLocks noGrp="1"/>
          </p:cNvSpPr>
          <p:nvPr>
            <p:ph type="sldNum" sz="quarter" idx="10"/>
          </p:nvPr>
        </p:nvSpPr>
        <p:spPr/>
        <p:txBody>
          <a:bodyPr/>
          <a:lstStyle/>
          <a:p>
            <a:fld id="{01B64CF3-267C-4D8C-A3DB-BD126E43D758}" type="slidenum">
              <a:rPr lang="en-US" smtClean="0"/>
              <a:pPr/>
              <a:t>26</a:t>
            </a:fld>
            <a:endParaRPr lang="en-US" dirty="0"/>
          </a:p>
        </p:txBody>
      </p:sp>
    </p:spTree>
    <p:extLst>
      <p:ext uri="{BB962C8B-B14F-4D97-AF65-F5344CB8AC3E}">
        <p14:creationId xmlns:p14="http://schemas.microsoft.com/office/powerpoint/2010/main" val="2359698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27398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342900" lvl="0" indent="-342900">
              <a:spcBef>
                <a:spcPts val="600"/>
              </a:spcBef>
              <a:buFont typeface="Arial" panose="020B0604020202020204" pitchFamily="34" charset="0"/>
              <a:buChar char="•"/>
            </a:pPr>
            <a:r>
              <a:rPr lang="en-US" sz="1600" dirty="0">
                <a:solidFill>
                  <a:srgbClr val="20558A"/>
                </a:solidFill>
                <a:latin typeface="Arial" panose="020B0604020202020204" pitchFamily="34" charset="0"/>
                <a:cs typeface="Arial" panose="020B0604020202020204" pitchFamily="34" charset="0"/>
              </a:rPr>
              <a:t>Systems include:</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Access control devices (e.g. card/biometric readers)</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Electronic surveillance and video recording systems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Protective walls, windows, and lighting systems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Emergency communication systems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Intrusion detection (alarm) systems</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Blast analysis and mitigation techniques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Explosion and weapon detection screening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Vehicle and pedestrian barrier systems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0602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a:solidFill>
                  <a:schemeClr val="tx1"/>
                </a:solidFill>
                <a:effectLst/>
                <a:latin typeface="+mn-lt"/>
                <a:ea typeface="+mn-ea"/>
                <a:cs typeface="+mn-cs"/>
              </a:rPr>
              <a:t>NIH is a great Business Opportunity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Direct contribution to the health of the Nation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Strong Congressional support and funding outlook</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Construction program is on the upswing</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NIH can be a challenging place to work</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Stringent requirements, codes and standards, including the internationally-recognized NIH Design Requirements Manual</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Extensive design reviews/ cross coordination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Worker training and security requirements</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are we looking for in a construction Partner</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Excellent performance, quality and timeliness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Fair and reasonable prices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Commitment to Safety, especially: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Construction Risk Assessments</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Interim Life Safety Measures</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Infection Control</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pay in a timely manner in accordance with the Prompt Payment Act</a:t>
            </a:r>
            <a:endParaRPr lang="en-US" sz="11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1FC81E6-68EC-4344-B30E-0F3486A778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840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342900" lvl="0" indent="-342900">
              <a:spcBef>
                <a:spcPts val="600"/>
              </a:spcBef>
              <a:buFont typeface="Arial" panose="020B0604020202020204" pitchFamily="34" charset="0"/>
              <a:buChar char="•"/>
            </a:pPr>
            <a:r>
              <a:rPr lang="en-US" sz="1600" dirty="0">
                <a:solidFill>
                  <a:srgbClr val="20558A"/>
                </a:solidFill>
                <a:latin typeface="Arial" panose="020B0604020202020204" pitchFamily="34" charset="0"/>
                <a:cs typeface="Arial" panose="020B0604020202020204" pitchFamily="34" charset="0"/>
              </a:rPr>
              <a:t>Systems include:</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Access control devices (e.g. card/biometric readers)</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Electronic surveillance and video recording systems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Protective walls, windows, and lighting systems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Emergency communication systems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Intrusion detection (alarm) systems</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Blast analysis and mitigation techniques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Explosion and weapon detection screening </a:t>
            </a:r>
          </a:p>
          <a:p>
            <a:pPr marL="633413" lvl="1" indent="-233363">
              <a:spcBef>
                <a:spcPts val="600"/>
              </a:spcBef>
              <a:buFont typeface="Arial" charset="0"/>
              <a:buChar char="–"/>
            </a:pPr>
            <a:r>
              <a:rPr lang="en-US" sz="1400" dirty="0">
                <a:solidFill>
                  <a:srgbClr val="20558A"/>
                </a:solidFill>
                <a:latin typeface="Arial" panose="020B0604020202020204" pitchFamily="34" charset="0"/>
                <a:cs typeface="Arial" panose="020B0604020202020204" pitchFamily="34" charset="0"/>
              </a:rPr>
              <a:t>Vehicle and pedestrian barrier systems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68225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E.O 12977 - </a:t>
            </a:r>
            <a:r>
              <a:rPr lang="en-US" i="0" dirty="0">
                <a:latin typeface="+mn-lt"/>
                <a:cs typeface="Arial" panose="020B0604020202020204" pitchFamily="34" charset="0"/>
              </a:rPr>
              <a:t>Focus on physical protection of Federal facilities</a:t>
            </a:r>
          </a:p>
          <a:p>
            <a:pPr lvl="0"/>
            <a:r>
              <a:rPr lang="en-US" i="0" dirty="0">
                <a:latin typeface="+mn-lt"/>
                <a:cs typeface="Arial" panose="020B0604020202020204" pitchFamily="34" charset="0"/>
              </a:rPr>
              <a:t>Institutes a process to assess and mitigate vulnerabilities , Oversees compliance, All non-DoD agencies must comply</a:t>
            </a:r>
          </a:p>
          <a:p>
            <a:pPr lvl="0"/>
            <a:endParaRPr lang="en-US" i="0" dirty="0">
              <a:latin typeface="+mn-lt"/>
              <a:cs typeface="Arial" panose="020B0604020202020204" pitchFamily="34" charset="0"/>
            </a:endParaRPr>
          </a:p>
          <a:p>
            <a:pPr lvl="0"/>
            <a:endParaRPr lang="en-US" i="0"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2204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i="0" dirty="0">
              <a:latin typeface="+mn-lt"/>
              <a:cs typeface="Arial" panose="020B0604020202020204" pitchFamily="34" charset="0"/>
            </a:endParaRPr>
          </a:p>
          <a:p>
            <a:pPr lvl="0"/>
            <a:endParaRPr lang="en-US" i="0" dirty="0">
              <a:latin typeface="+mn-lt"/>
              <a:cs typeface="Arial" panose="020B0604020202020204" pitchFamily="34" charset="0"/>
            </a:endParaRPr>
          </a:p>
          <a:p>
            <a:r>
              <a:rPr lang="en-US" dirty="0"/>
              <a:t>Manual Chapter 1381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policy establishes a process to identify and obtain DPSM’s approval of the physical security requirements for alteration, construction, improvement, renovation, repair by replacement, and major equipment installation projects that take place in NIH owned and NIH leased facilities. This policy will help ensure NIH physical security requirements are met and risks are mitigated. Any NIH organization that is planning the alteration, new construction, repair-by-replacement, renovation, or major equipment installation at NIH owned or NIH direct-leased facilities must coordinate with the Office of Research Facilities Development and Operations (ORFDO) and DPSM. Project Managers should consult with DPSM as early as possible during the initial project planning stages. Any additional contract impacts and unplanned physical security costs resulting from not receiving prior approval from DPSM will be borne by the offending organization.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62269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sz="1200" dirty="0">
                <a:solidFill>
                  <a:schemeClr val="tx2"/>
                </a:solidFill>
                <a:latin typeface="Arial" panose="020B0604020202020204" pitchFamily="34" charset="0"/>
                <a:cs typeface="Arial" panose="020B0604020202020204" pitchFamily="34" charset="0"/>
              </a:rPr>
              <a:t>Physical security systems at the NIH include: </a:t>
            </a:r>
          </a:p>
          <a:p>
            <a:pPr marL="342900" indent="-342900">
              <a:lnSpc>
                <a:spcPct val="150000"/>
              </a:lnSpc>
              <a:buFontTx/>
              <a:buChar char="-"/>
            </a:pPr>
            <a:r>
              <a:rPr lang="en-US" sz="1200" dirty="0">
                <a:solidFill>
                  <a:schemeClr val="tx2"/>
                </a:solidFill>
                <a:latin typeface="Arial" panose="020B0604020202020204" pitchFamily="34" charset="0"/>
                <a:cs typeface="Arial" panose="020B0604020202020204" pitchFamily="34" charset="0"/>
              </a:rPr>
              <a:t>Video surveillance systems (CCTV) and its components</a:t>
            </a:r>
          </a:p>
          <a:p>
            <a:pPr marL="342900" indent="-342900">
              <a:lnSpc>
                <a:spcPct val="150000"/>
              </a:lnSpc>
              <a:buFontTx/>
              <a:buChar char="-"/>
            </a:pPr>
            <a:r>
              <a:rPr lang="en-US" sz="1200" dirty="0">
                <a:solidFill>
                  <a:schemeClr val="tx2"/>
                </a:solidFill>
                <a:latin typeface="Arial" panose="020B0604020202020204" pitchFamily="34" charset="0"/>
                <a:cs typeface="Arial" panose="020B0604020202020204" pitchFamily="34" charset="0"/>
              </a:rPr>
              <a:t> Access control devices including card readers, dual-authentication readers and their components</a:t>
            </a:r>
          </a:p>
          <a:p>
            <a:pPr marL="342900" indent="-342900">
              <a:lnSpc>
                <a:spcPct val="150000"/>
              </a:lnSpc>
              <a:buFontTx/>
              <a:buChar char="-"/>
            </a:pPr>
            <a:r>
              <a:rPr lang="en-US" sz="1200" dirty="0">
                <a:solidFill>
                  <a:schemeClr val="tx2"/>
                </a:solidFill>
                <a:latin typeface="Arial" panose="020B0604020202020204" pitchFamily="34" charset="0"/>
                <a:cs typeface="Arial" panose="020B0604020202020204" pitchFamily="34" charset="0"/>
              </a:rPr>
              <a:t>Facility Alarm System (e.g. door &amp; window contacts, motion sensors, keypads etc.)</a:t>
            </a:r>
          </a:p>
          <a:p>
            <a:pPr marL="342900" indent="-342900">
              <a:lnSpc>
                <a:spcPct val="150000"/>
              </a:lnSpc>
              <a:buFontTx/>
              <a:buChar char="-"/>
            </a:pPr>
            <a:r>
              <a:rPr lang="en-US" sz="1200" dirty="0">
                <a:solidFill>
                  <a:schemeClr val="tx2"/>
                </a:solidFill>
                <a:latin typeface="Arial" panose="020B0604020202020204" pitchFamily="34" charset="0"/>
                <a:cs typeface="Arial" panose="020B0604020202020204" pitchFamily="34" charset="0"/>
              </a:rPr>
              <a:t>Perimeter Security Intrusion Detection System – area fence</a:t>
            </a:r>
          </a:p>
          <a:p>
            <a:pPr marL="342900" indent="-342900">
              <a:lnSpc>
                <a:spcPct val="150000"/>
              </a:lnSpc>
              <a:buFontTx/>
              <a:buChar char="-"/>
            </a:pPr>
            <a:r>
              <a:rPr lang="en-US" sz="1200" dirty="0">
                <a:solidFill>
                  <a:schemeClr val="tx2"/>
                </a:solidFill>
                <a:latin typeface="Arial" panose="020B0604020202020204" pitchFamily="34" charset="0"/>
                <a:cs typeface="Arial" panose="020B0604020202020204" pitchFamily="34" charset="0"/>
              </a:rPr>
              <a:t>Vehicle Barriers and their components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45273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buFont typeface="Arial" panose="020B0604020202020204" pitchFamily="34" charset="0"/>
              <a:buChar char="•"/>
            </a:pPr>
            <a:r>
              <a:rPr lang="en-US" sz="1800" dirty="0"/>
              <a:t>Power and Powder Actuated Tools Permit</a:t>
            </a:r>
          </a:p>
          <a:p>
            <a:pPr lvl="1">
              <a:buFont typeface="Arial" panose="020B0604020202020204" pitchFamily="34" charset="0"/>
              <a:buChar char="•"/>
            </a:pPr>
            <a:r>
              <a:rPr lang="en-US" sz="1800" dirty="0"/>
              <a:t>DPSM must be contacted prior to removing, relocating, or demolition of any security device, such as CCTV, card readers door contacts, intrusion detection contacts or security panels using DPSM Service Request.</a:t>
            </a:r>
          </a:p>
          <a:p>
            <a:pPr lvl="1">
              <a:buFont typeface="Arial" panose="020B0604020202020204" pitchFamily="34" charset="0"/>
              <a:buChar char="•"/>
            </a:pPr>
            <a:r>
              <a:rPr lang="en-US" sz="1800" dirty="0"/>
              <a:t>Prior to performing any work on the fence or fiber on the fence, DPSM must be contacted. This includes removal of portions of the fence for a day or extended period of time. Any temporary gap in the fence must be protected/monitored by a guard or a temporary fence approved by DPSM</a:t>
            </a:r>
          </a:p>
          <a:p>
            <a:pPr lvl="1">
              <a:buFont typeface="Arial" panose="020B0604020202020204" pitchFamily="34" charset="0"/>
              <a:buChar char="•"/>
            </a:pPr>
            <a:r>
              <a:rPr lang="en-US" sz="1800" dirty="0"/>
              <a:t>No standalone security systems</a:t>
            </a:r>
          </a:p>
          <a:p>
            <a:pPr lvl="1">
              <a:buFont typeface="Arial" panose="020B0604020202020204" pitchFamily="34" charset="0"/>
              <a:buChar char="•"/>
            </a:pPr>
            <a:r>
              <a:rPr lang="en-US" sz="1800" dirty="0"/>
              <a:t>All security systems must be vetted by DPSM</a:t>
            </a:r>
          </a:p>
          <a:p>
            <a:pPr lvl="1">
              <a:buFont typeface="Arial" panose="020B0604020202020204" pitchFamily="34" charset="0"/>
              <a:buChar char="•"/>
            </a:pPr>
            <a:r>
              <a:rPr lang="en-US" sz="1800" dirty="0"/>
              <a:t>All security devices and components must be TAA compliant</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44193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buFont typeface="Arial" panose="020B0604020202020204" pitchFamily="34" charset="0"/>
              <a:buChar char="•"/>
            </a:pPr>
            <a:r>
              <a:rPr lang="en-US" sz="1800" dirty="0"/>
              <a:t>Power and Powder Actuated Tools Permit</a:t>
            </a:r>
          </a:p>
          <a:p>
            <a:pPr lvl="1">
              <a:buFont typeface="Arial" panose="020B0604020202020204" pitchFamily="34" charset="0"/>
              <a:buChar char="•"/>
            </a:pPr>
            <a:r>
              <a:rPr lang="en-US" sz="1800" dirty="0"/>
              <a:t>DPSM must be contacted prior to removing, relocating, or demolition of any security device, such as CCTV, card readers door contacts, intrusion detection contacts or security panels using DPSM Service Request.</a:t>
            </a:r>
          </a:p>
          <a:p>
            <a:pPr lvl="1">
              <a:buFont typeface="Arial" panose="020B0604020202020204" pitchFamily="34" charset="0"/>
              <a:buChar char="•"/>
            </a:pPr>
            <a:r>
              <a:rPr lang="en-US" sz="1800" dirty="0"/>
              <a:t>Prior to performing any work on the fence or fiber on the fence, DPSM must be contacted. This includes removal of portions of the fence for a day or extended period of time. Any temporary gap in the fence must be protected/monitored by a guard or a temporary fence approved by DPSM</a:t>
            </a:r>
          </a:p>
          <a:p>
            <a:pPr lvl="1">
              <a:buFont typeface="Arial" panose="020B0604020202020204" pitchFamily="34" charset="0"/>
              <a:buChar char="•"/>
            </a:pPr>
            <a:r>
              <a:rPr lang="en-US" sz="1800" dirty="0"/>
              <a:t>No standalone security systems</a:t>
            </a:r>
          </a:p>
          <a:p>
            <a:pPr lvl="1">
              <a:buFont typeface="Arial" panose="020B0604020202020204" pitchFamily="34" charset="0"/>
              <a:buChar char="•"/>
            </a:pPr>
            <a:r>
              <a:rPr lang="en-US" sz="1800" dirty="0"/>
              <a:t>All security systems must be vetted by DPSM</a:t>
            </a:r>
          </a:p>
          <a:p>
            <a:pPr lvl="1">
              <a:buFont typeface="Arial" panose="020B0604020202020204" pitchFamily="34" charset="0"/>
              <a:buChar char="•"/>
            </a:pPr>
            <a:r>
              <a:rPr lang="en-US" sz="1800" dirty="0"/>
              <a:t>All security devices and components must be TAA compliant</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47271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10336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B64CF3-267C-4D8C-A3DB-BD126E43D7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86842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NIH CC only admits patients as part of clinical research studies</a:t>
            </a:r>
          </a:p>
          <a:p>
            <a:r>
              <a:rPr lang="en-US" dirty="0"/>
              <a:t>- Largest Federal Gov. building in gross SF, ~ 4.6 MSF</a:t>
            </a:r>
          </a:p>
          <a:p>
            <a:r>
              <a:rPr lang="en-US" dirty="0"/>
              <a:t>- Original building constructed in 1952, Clinical Research Center added in 2004</a:t>
            </a:r>
          </a:p>
          <a:p>
            <a:r>
              <a:rPr lang="en-US" dirty="0"/>
              <a:t>- There are currently about 1,500 clinical studies in progress at the Clinical Center </a:t>
            </a:r>
          </a:p>
          <a:p>
            <a:r>
              <a:rPr lang="en-US" dirty="0"/>
              <a:t>- 40 languages translated to support the global audience of patients, staff, visitors</a:t>
            </a:r>
          </a:p>
          <a:p>
            <a:endParaRPr lang="en-US" dirty="0"/>
          </a:p>
        </p:txBody>
      </p:sp>
      <p:sp>
        <p:nvSpPr>
          <p:cNvPr id="4" name="Slide Number Placeholder 3"/>
          <p:cNvSpPr>
            <a:spLocks noGrp="1"/>
          </p:cNvSpPr>
          <p:nvPr>
            <p:ph type="sldNum" sz="quarter" idx="10"/>
          </p:nvPr>
        </p:nvSpPr>
        <p:spPr/>
        <p:txBody>
          <a:bodyPr/>
          <a:lstStyle/>
          <a:p>
            <a:pPr marL="0" marR="0" lvl="0" indent="0" algn="r" defTabSz="936795" rtl="0" eaLnBrk="1" fontAlgn="auto" latinLnBrk="0" hangingPunct="1">
              <a:lnSpc>
                <a:spcPct val="100000"/>
              </a:lnSpc>
              <a:spcBef>
                <a:spcPts val="0"/>
              </a:spcBef>
              <a:spcAft>
                <a:spcPts val="0"/>
              </a:spcAft>
              <a:buClrTx/>
              <a:buSzTx/>
              <a:buFontTx/>
              <a:buNone/>
              <a:tabLst/>
              <a:defRPr/>
            </a:pPr>
            <a:fld id="{51FC81E6-68EC-4344-B30E-0F3486A778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679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73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795" rtl="0" eaLnBrk="1" fontAlgn="auto" latinLnBrk="0" hangingPunct="1">
              <a:lnSpc>
                <a:spcPct val="100000"/>
              </a:lnSpc>
              <a:spcBef>
                <a:spcPts val="0"/>
              </a:spcBef>
              <a:spcAft>
                <a:spcPts val="0"/>
              </a:spcAft>
              <a:buClrTx/>
              <a:buSzTx/>
              <a:buFontTx/>
              <a:buNone/>
              <a:tabLst/>
              <a:defRPr/>
            </a:pPr>
            <a:fld id="{51FC81E6-68EC-4344-B30E-0F3486A778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6795"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68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51DDB99C-3853-4733-97E1-FD1A9D7A296F}" type="slidenum">
              <a:rPr lang="en-US" smtClean="0"/>
              <a:pPr/>
              <a:t>5</a:t>
            </a:fld>
            <a:endParaRPr lang="en-US" dirty="0"/>
          </a:p>
        </p:txBody>
      </p:sp>
    </p:spTree>
    <p:extLst>
      <p:ext uri="{BB962C8B-B14F-4D97-AF65-F5344CB8AC3E}">
        <p14:creationId xmlns:p14="http://schemas.microsoft.com/office/powerpoint/2010/main" val="343358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795" rtl="0" eaLnBrk="1" fontAlgn="auto" latinLnBrk="0" hangingPunct="1">
              <a:lnSpc>
                <a:spcPct val="100000"/>
              </a:lnSpc>
              <a:spcBef>
                <a:spcPts val="0"/>
              </a:spcBef>
              <a:spcAft>
                <a:spcPts val="0"/>
              </a:spcAft>
              <a:buClrTx/>
              <a:buSzTx/>
              <a:buFontTx/>
              <a:buNone/>
              <a:tabLst/>
              <a:defRPr/>
            </a:pPr>
            <a:fld id="{51FC81E6-68EC-4344-B30E-0F3486A778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6795"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894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28" rtl="0" eaLnBrk="1" fontAlgn="auto" latinLnBrk="0" hangingPunct="1">
              <a:lnSpc>
                <a:spcPct val="100000"/>
              </a:lnSpc>
              <a:spcBef>
                <a:spcPts val="0"/>
              </a:spcBef>
              <a:spcAft>
                <a:spcPts val="0"/>
              </a:spcAft>
              <a:buClrTx/>
              <a:buSzTx/>
              <a:buFontTx/>
              <a:buNone/>
              <a:tabLst/>
              <a:defRPr/>
            </a:pPr>
            <a:fld id="{51FC81E6-68EC-4344-B30E-0F3486A778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9328"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898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0697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4564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76554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5938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56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37472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7981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9537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02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DFM</a:t>
            </a:r>
            <a:r>
              <a:rPr lang="en-US" baseline="0" dirty="0"/>
              <a:t> created in 1987 with one engineer and 2 part timers from FD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under FD like many</a:t>
            </a:r>
            <a:r>
              <a:rPr lang="en-US" baseline="0" dirty="0"/>
              <a:t> municipal</a:t>
            </a:r>
            <a:r>
              <a:rPr lang="en-US" dirty="0"/>
              <a:t> FM operations</a:t>
            </a:r>
          </a:p>
          <a:p>
            <a:r>
              <a:rPr lang="en-US" dirty="0"/>
              <a:t>Qualifications &amp; education of engineers &amp; inspectors</a:t>
            </a:r>
          </a:p>
        </p:txBody>
      </p:sp>
      <p:sp>
        <p:nvSpPr>
          <p:cNvPr id="4" name="Slide Number Placeholder 3"/>
          <p:cNvSpPr>
            <a:spLocks noGrp="1"/>
          </p:cNvSpPr>
          <p:nvPr>
            <p:ph type="sldNum" sz="quarter" idx="10"/>
          </p:nvPr>
        </p:nvSpPr>
        <p:spPr/>
        <p:txBody>
          <a:bodyPr/>
          <a:lstStyle/>
          <a:p>
            <a:fld id="{01B64CF3-267C-4D8C-A3DB-BD126E43D758}" type="slidenum">
              <a:rPr lang="en-US" smtClean="0"/>
              <a:pPr/>
              <a:t>7</a:t>
            </a:fld>
            <a:endParaRPr lang="en-US" dirty="0"/>
          </a:p>
        </p:txBody>
      </p:sp>
    </p:spTree>
    <p:extLst>
      <p:ext uri="{BB962C8B-B14F-4D97-AF65-F5344CB8AC3E}">
        <p14:creationId xmlns:p14="http://schemas.microsoft.com/office/powerpoint/2010/main" val="3678013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668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429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4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42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436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F6202-8EC3-4A2F-A075-E489BB0D1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753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8310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92513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02536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245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DFM has been designated as the NIH’s “</a:t>
            </a:r>
            <a:r>
              <a:rPr lang="en-US" altLang="en-US" b="1" dirty="0"/>
              <a:t>Authority Having Jurisdiction</a:t>
            </a:r>
            <a:r>
              <a:rPr lang="en-US" altLang="en-US" dirty="0"/>
              <a:t>” (AHJ) as defined by the NFPA for all matters pertaining to fire protection and life safety for campuses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eaLnBrk="1" hangingPunct="1"/>
            <a:r>
              <a:rPr lang="en-US" altLang="en-US" dirty="0"/>
              <a:t>Rented facilities: consultative role (unlike DPSM)</a:t>
            </a:r>
          </a:p>
          <a:p>
            <a:pPr eaLnBrk="1" hangingPunct="1"/>
            <a:endParaRPr lang="en-US" altLang="en-US" dirty="0"/>
          </a:p>
          <a:p>
            <a:pPr eaLnBrk="1" hangingPunct="1"/>
            <a:r>
              <a:rPr lang="en-US" altLang="en-US" dirty="0"/>
              <a:t>EX: Montgomery County for Rockledge, Democracy</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6CA193-BF32-402C-8CD8-36DBE3DF6878}" type="slidenum">
              <a:rPr lang="en-US" altLang="en-US" smtClean="0"/>
              <a:pPr/>
              <a:t>8</a:t>
            </a:fld>
            <a:endParaRPr lang="en-US" altLang="en-US" dirty="0"/>
          </a:p>
        </p:txBody>
      </p:sp>
    </p:spTree>
    <p:extLst>
      <p:ext uri="{BB962C8B-B14F-4D97-AF65-F5344CB8AC3E}">
        <p14:creationId xmlns:p14="http://schemas.microsoft.com/office/powerpoint/2010/main" val="325631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77554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99440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04922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73099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0486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408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328">
              <a:defRPr/>
            </a:pPr>
            <a:fld id="{51FC81E6-68EC-4344-B30E-0F3486A77885}" type="slidenum">
              <a:rPr lang="en-US">
                <a:solidFill>
                  <a:prstClr val="black"/>
                </a:solidFill>
                <a:latin typeface="Calibri" panose="020F0502020204030204"/>
              </a:rPr>
              <a:pPr defTabSz="919328">
                <a:defRPr/>
              </a:pPr>
              <a:t>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9915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 beyond</a:t>
            </a:r>
            <a:r>
              <a:rPr lang="en-US" baseline="0" dirty="0"/>
              <a:t> property loss</a:t>
            </a:r>
          </a:p>
          <a:p>
            <a:r>
              <a:rPr lang="en-US" dirty="0"/>
              <a:t>L – vacuum pump fire in Bldg 50 and took out backup pump and affected lab operations in entire building</a:t>
            </a:r>
          </a:p>
          <a:p>
            <a:r>
              <a:rPr lang="en-US" dirty="0"/>
              <a:t>UR – 2016 mulch fire caused by smoking on outside of</a:t>
            </a:r>
            <a:r>
              <a:rPr lang="en-US" baseline="0" dirty="0"/>
              <a:t> CRC – smoke discovered inside – caused evac of 1 NW pediatric wing</a:t>
            </a:r>
          </a:p>
          <a:p>
            <a:r>
              <a:rPr lang="en-US" baseline="0" dirty="0"/>
              <a:t>LR – same mulch fire: FD opened up looking for source of fire before locating it outside; several patient rooms OOS for months</a:t>
            </a:r>
            <a:endParaRPr lang="en-US" dirty="0"/>
          </a:p>
        </p:txBody>
      </p:sp>
      <p:sp>
        <p:nvSpPr>
          <p:cNvPr id="4" name="Slide Number Placeholder 3"/>
          <p:cNvSpPr>
            <a:spLocks noGrp="1"/>
          </p:cNvSpPr>
          <p:nvPr>
            <p:ph type="sldNum" sz="quarter" idx="10"/>
          </p:nvPr>
        </p:nvSpPr>
        <p:spPr/>
        <p:txBody>
          <a:bodyPr/>
          <a:lstStyle/>
          <a:p>
            <a:fld id="{01B64CF3-267C-4D8C-A3DB-BD126E43D758}" type="slidenum">
              <a:rPr lang="en-US" smtClean="0"/>
              <a:pPr/>
              <a:t>10</a:t>
            </a:fld>
            <a:endParaRPr lang="en-US" dirty="0"/>
          </a:p>
        </p:txBody>
      </p:sp>
    </p:spTree>
    <p:extLst>
      <p:ext uri="{BB962C8B-B14F-4D97-AF65-F5344CB8AC3E}">
        <p14:creationId xmlns:p14="http://schemas.microsoft.com/office/powerpoint/2010/main" val="295496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‘Beneficial Occupancy’ and ‘Final Approval’ </a:t>
            </a:r>
          </a:p>
        </p:txBody>
      </p:sp>
      <p:sp>
        <p:nvSpPr>
          <p:cNvPr id="4" name="Slide Number Placeholder 3"/>
          <p:cNvSpPr>
            <a:spLocks noGrp="1"/>
          </p:cNvSpPr>
          <p:nvPr>
            <p:ph type="sldNum" sz="quarter" idx="5"/>
          </p:nvPr>
        </p:nvSpPr>
        <p:spPr/>
        <p:txBody>
          <a:bodyPr/>
          <a:lstStyle/>
          <a:p>
            <a:fld id="{BF057E9D-D27C-4981-8EBB-0FCAC52EE4C4}" type="slidenum">
              <a:rPr lang="en-US" smtClean="0"/>
              <a:pPr/>
              <a:t>11</a:t>
            </a:fld>
            <a:endParaRPr lang="en-US" dirty="0"/>
          </a:p>
        </p:txBody>
      </p:sp>
    </p:spTree>
    <p:extLst>
      <p:ext uri="{BB962C8B-B14F-4D97-AF65-F5344CB8AC3E}">
        <p14:creationId xmlns:p14="http://schemas.microsoft.com/office/powerpoint/2010/main" val="322067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the DFM know what/when scope amendments occur to avoid issues during inspections</a:t>
            </a:r>
          </a:p>
        </p:txBody>
      </p:sp>
      <p:sp>
        <p:nvSpPr>
          <p:cNvPr id="4" name="Slide Number Placeholder 3"/>
          <p:cNvSpPr>
            <a:spLocks noGrp="1"/>
          </p:cNvSpPr>
          <p:nvPr>
            <p:ph type="sldNum" sz="quarter" idx="10"/>
          </p:nvPr>
        </p:nvSpPr>
        <p:spPr/>
        <p:txBody>
          <a:bodyPr/>
          <a:lstStyle/>
          <a:p>
            <a:fld id="{BF057E9D-D27C-4981-8EBB-0FCAC52EE4C4}" type="slidenum">
              <a:rPr lang="en-US" smtClean="0"/>
              <a:pPr/>
              <a:t>12</a:t>
            </a:fld>
            <a:endParaRPr lang="en-US" dirty="0"/>
          </a:p>
        </p:txBody>
      </p:sp>
    </p:spTree>
    <p:extLst>
      <p:ext uri="{BB962C8B-B14F-4D97-AF65-F5344CB8AC3E}">
        <p14:creationId xmlns:p14="http://schemas.microsoft.com/office/powerpoint/2010/main" val="163691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available for a walk-through to help answer any questions about the project requirements, assist in developing scope of work for FP and LS – ANY size project</a:t>
            </a:r>
          </a:p>
          <a:p>
            <a:endParaRPr lang="en-US" dirty="0"/>
          </a:p>
        </p:txBody>
      </p:sp>
      <p:sp>
        <p:nvSpPr>
          <p:cNvPr id="4" name="Slide Number Placeholder 3"/>
          <p:cNvSpPr>
            <a:spLocks noGrp="1"/>
          </p:cNvSpPr>
          <p:nvPr>
            <p:ph type="sldNum" sz="quarter" idx="10"/>
          </p:nvPr>
        </p:nvSpPr>
        <p:spPr/>
        <p:txBody>
          <a:bodyPr/>
          <a:lstStyle/>
          <a:p>
            <a:fld id="{BF057E9D-D27C-4981-8EBB-0FCAC52EE4C4}" type="slidenum">
              <a:rPr lang="en-US" smtClean="0"/>
              <a:pPr/>
              <a:t>13</a:t>
            </a:fld>
            <a:endParaRPr lang="en-US" dirty="0"/>
          </a:p>
        </p:txBody>
      </p:sp>
    </p:spTree>
    <p:extLst>
      <p:ext uri="{BB962C8B-B14F-4D97-AF65-F5344CB8AC3E}">
        <p14:creationId xmlns:p14="http://schemas.microsoft.com/office/powerpoint/2010/main" val="420884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4451-56A4-4467-A733-F2F5C9F5C77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169861-DCE9-4C7B-BA57-1B7CED8992D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42507-965C-453C-9EDA-05B4703BEE6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5C8E4C1-D3A1-441B-8B90-D64E43815C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FF983B-2201-4282-928D-0AA5639A7093}"/>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347954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952C-D253-42C5-A97A-4E1A80DD34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ADCE13-ED4B-46BB-B386-60D150A47F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42EE7-89F2-4073-8EC2-A8A8C85C9AD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02D2211-F6D6-418A-8F54-5C6CFDD3A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1F28E1-5080-4FD3-A7DF-22C97B75CD02}"/>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47083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8ADFAB-F615-4952-85BF-3B3C5A0BB51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A37A1C-A956-47BB-AE70-E528C52A6F05}"/>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E1DC3-6176-4165-93AB-23E69693EAB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24F7CC-A2A0-43A8-9665-C2D7629E85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A7BBD7-0CCB-4791-A142-5F3BA67994F0}"/>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221860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431655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325715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3906107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902313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29394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410906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197681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421283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6335-3861-451A-B1F2-AF872C871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DF29C4-705C-46F0-9ABE-79A87EDAC6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E3850-D854-4D7E-B15E-6CFEB64B912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7080532-4035-49A8-A8FD-13747EABE0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725D1A-9916-4E17-9771-C8E0BEFA1ED4}"/>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1787945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235469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514275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385842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6" descr="Front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8" descr="NIH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2113" y="58864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375" y="5886450"/>
            <a:ext cx="968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101"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endParaRPr lang="en-US" dirty="0">
              <a:solidFill>
                <a:srgbClr val="000000"/>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dirty="0">
              <a:solidFill>
                <a:srgbClr val="000000"/>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A6B232FF-5FBE-4F54-B53D-75F6C4E53E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0028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52338B-1376-4684-81E5-9E45E78532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4967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F5E1A4D-E2CF-46E8-BB1B-788BC7EEFDF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24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77BE2E9-9EB3-4689-9E22-C1458A4B2EE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411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62A2E865-3964-4113-83ED-8875E84F0B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503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104E7A25-60A9-41DA-AA4B-3B701C4001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347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7D76B03-6B3A-4E89-8757-76B310E56B7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545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27FE-7E1B-4457-A3F6-D4671AA9154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5F0213-2D44-480B-A2E7-BC8E267E755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E6C7FD7-2185-418B-B2F9-CEC7164BAB2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001CC99-18EE-4F77-8F7B-4252C7F5E2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6BABD7-8825-454E-A9CB-E9140DD6702E}"/>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4205154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28EC210-CED2-41DF-AE90-99708B862D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7959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A1D1F0B-B3A3-47A7-AD1C-43951566014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9140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B8B646B-2134-4ECC-9513-3F3109DBE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9418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39C4932-01F5-47CD-B44C-4441082BE8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8913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06500"/>
          </a:xfrm>
        </p:spPr>
        <p:txBody>
          <a:bodyPr/>
          <a:lstStyle/>
          <a:p>
            <a:r>
              <a:rPr lang="en-US"/>
              <a:t>Click to edit Master title style</a:t>
            </a:r>
          </a:p>
        </p:txBody>
      </p:sp>
      <p:sp>
        <p:nvSpPr>
          <p:cNvPr id="3" name="Text Placeholder 2"/>
          <p:cNvSpPr>
            <a:spLocks noGrp="1"/>
          </p:cNvSpPr>
          <p:nvPr>
            <p:ph type="body" sz="half" idx="1"/>
          </p:nvPr>
        </p:nvSpPr>
        <p:spPr>
          <a:xfrm>
            <a:off x="457200" y="1420813"/>
            <a:ext cx="4038600" cy="4757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EB5EE5D-0896-4C99-81CD-EA4D2D3928F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6382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06500"/>
          </a:xfrm>
        </p:spPr>
        <p:txBody>
          <a:bodyPr/>
          <a:lstStyle/>
          <a:p>
            <a:r>
              <a:rPr lang="en-US"/>
              <a:t>Click to edit Master title style</a:t>
            </a:r>
          </a:p>
        </p:txBody>
      </p:sp>
      <p:sp>
        <p:nvSpPr>
          <p:cNvPr id="3" name="Content Placeholder 2"/>
          <p:cNvSpPr>
            <a:spLocks noGrp="1"/>
          </p:cNvSpPr>
          <p:nvPr>
            <p:ph sz="half" idx="1"/>
          </p:nvPr>
        </p:nvSpPr>
        <p:spPr>
          <a:xfrm>
            <a:off x="457200" y="1420813"/>
            <a:ext cx="8229600" cy="230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75088"/>
            <a:ext cx="8229600" cy="2303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8F5EE99-3D1C-444A-9F30-1102048596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0037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971417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4252250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868197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07511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9B7D-3B39-4537-8E51-4344968EB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F7429D-726E-437C-A908-F9A59080DBF0}"/>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255436-1747-4F21-8953-7AD98F7736C4}"/>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2DACDC-4650-406B-83C1-2D6097355C7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856CB37-08AB-4C41-959F-D5957BBDB6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BC082-4E79-4FA7-808D-40EF0F6026BA}"/>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439748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3"/>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615738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055669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921734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262467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3546813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3283853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FCBD3F-D718-4D44-B63A-80EF7FAF76F1}" type="slidenum">
              <a:rPr lang="en-US" smtClean="0"/>
              <a:t>‹#›</a:t>
            </a:fld>
            <a:endParaRPr lang="en-US" dirty="0"/>
          </a:p>
        </p:txBody>
      </p:sp>
    </p:spTree>
    <p:extLst>
      <p:ext uri="{BB962C8B-B14F-4D97-AF65-F5344CB8AC3E}">
        <p14:creationId xmlns:p14="http://schemas.microsoft.com/office/powerpoint/2010/main" val="1246618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78A1D45-F447-4D39-A2CF-AE312B80F959}" type="slidenum">
              <a:rPr lang="en-US"/>
              <a:pPr>
                <a:defRPr/>
              </a:pPr>
              <a:t>‹#›</a:t>
            </a:fld>
            <a:endParaRPr lang="en-US" dirty="0"/>
          </a:p>
        </p:txBody>
      </p:sp>
    </p:spTree>
    <p:extLst>
      <p:ext uri="{BB962C8B-B14F-4D97-AF65-F5344CB8AC3E}">
        <p14:creationId xmlns:p14="http://schemas.microsoft.com/office/powerpoint/2010/main" val="2795403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FD70DAB-BDBB-4DA7-B234-B75922BD766B}" type="slidenum">
              <a:rPr lang="en-US"/>
              <a:pPr>
                <a:defRPr/>
              </a:pPr>
              <a:t>‹#›</a:t>
            </a:fld>
            <a:endParaRPr lang="en-US" dirty="0"/>
          </a:p>
        </p:txBody>
      </p:sp>
    </p:spTree>
    <p:extLst>
      <p:ext uri="{BB962C8B-B14F-4D97-AF65-F5344CB8AC3E}">
        <p14:creationId xmlns:p14="http://schemas.microsoft.com/office/powerpoint/2010/main" val="1198965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965B13A-4806-443E-AED5-0DE926210EBD}" type="slidenum">
              <a:rPr lang="en-US"/>
              <a:pPr>
                <a:defRPr/>
              </a:pPr>
              <a:t>‹#›</a:t>
            </a:fld>
            <a:endParaRPr lang="en-US" dirty="0"/>
          </a:p>
        </p:txBody>
      </p:sp>
    </p:spTree>
    <p:extLst>
      <p:ext uri="{BB962C8B-B14F-4D97-AF65-F5344CB8AC3E}">
        <p14:creationId xmlns:p14="http://schemas.microsoft.com/office/powerpoint/2010/main" val="294443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89C0-438E-4CCC-892F-319BBA39B5A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2C42C4-11E9-4BF6-A77C-188EE339DE0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94843B-6809-4F25-8798-EF36D0D0915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8843E-4CFA-4F22-B36E-9D01090A89B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E077C6-F007-4ED3-9284-FB6CB7A8C946}"/>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B84BAF-A0E6-44E4-85EE-C1DD068805A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12F98EE-51E2-41E6-B25F-AA02F7038B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928F90B-C354-4208-83B2-C918CA7593F3}"/>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974740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682A50-A3C3-4544-90C8-D4463C76DBF0}" type="slidenum">
              <a:rPr lang="en-US"/>
              <a:pPr>
                <a:defRPr/>
              </a:pPr>
              <a:t>‹#›</a:t>
            </a:fld>
            <a:endParaRPr lang="en-US" dirty="0"/>
          </a:p>
        </p:txBody>
      </p:sp>
    </p:spTree>
    <p:extLst>
      <p:ext uri="{BB962C8B-B14F-4D97-AF65-F5344CB8AC3E}">
        <p14:creationId xmlns:p14="http://schemas.microsoft.com/office/powerpoint/2010/main" val="1531208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6C23ED3-5D9E-49C9-8A92-71CFF2FFCB8D}" type="slidenum">
              <a:rPr lang="en-US"/>
              <a:pPr>
                <a:defRPr/>
              </a:pPr>
              <a:t>‹#›</a:t>
            </a:fld>
            <a:endParaRPr lang="en-US" dirty="0"/>
          </a:p>
        </p:txBody>
      </p:sp>
    </p:spTree>
    <p:extLst>
      <p:ext uri="{BB962C8B-B14F-4D97-AF65-F5344CB8AC3E}">
        <p14:creationId xmlns:p14="http://schemas.microsoft.com/office/powerpoint/2010/main" val="1219167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7263044-479A-45E4-BADA-3678E1C6BDCB}" type="slidenum">
              <a:rPr lang="en-US"/>
              <a:pPr>
                <a:defRPr/>
              </a:pPr>
              <a:t>‹#›</a:t>
            </a:fld>
            <a:endParaRPr lang="en-US" dirty="0"/>
          </a:p>
        </p:txBody>
      </p:sp>
    </p:spTree>
    <p:extLst>
      <p:ext uri="{BB962C8B-B14F-4D97-AF65-F5344CB8AC3E}">
        <p14:creationId xmlns:p14="http://schemas.microsoft.com/office/powerpoint/2010/main" val="1764478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4582B5C-3901-4893-AFFF-B4CE2E5498E6}" type="slidenum">
              <a:rPr lang="en-US"/>
              <a:pPr>
                <a:defRPr/>
              </a:pPr>
              <a:t>‹#›</a:t>
            </a:fld>
            <a:endParaRPr lang="en-US" dirty="0"/>
          </a:p>
        </p:txBody>
      </p:sp>
    </p:spTree>
    <p:extLst>
      <p:ext uri="{BB962C8B-B14F-4D97-AF65-F5344CB8AC3E}">
        <p14:creationId xmlns:p14="http://schemas.microsoft.com/office/powerpoint/2010/main" val="1357752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1DBBD6A-70AC-44D7-A83C-5F0317DFDA39}" type="slidenum">
              <a:rPr lang="en-US"/>
              <a:pPr>
                <a:defRPr/>
              </a:pPr>
              <a:t>‹#›</a:t>
            </a:fld>
            <a:endParaRPr lang="en-US" dirty="0"/>
          </a:p>
        </p:txBody>
      </p:sp>
    </p:spTree>
    <p:extLst>
      <p:ext uri="{BB962C8B-B14F-4D97-AF65-F5344CB8AC3E}">
        <p14:creationId xmlns:p14="http://schemas.microsoft.com/office/powerpoint/2010/main" val="1024909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4A70EEE-DABD-4E61-8B78-7860AAB682B4}" type="slidenum">
              <a:rPr lang="en-US"/>
              <a:pPr>
                <a:defRPr/>
              </a:pPr>
              <a:t>‹#›</a:t>
            </a:fld>
            <a:endParaRPr lang="en-US" dirty="0"/>
          </a:p>
        </p:txBody>
      </p:sp>
    </p:spTree>
    <p:extLst>
      <p:ext uri="{BB962C8B-B14F-4D97-AF65-F5344CB8AC3E}">
        <p14:creationId xmlns:p14="http://schemas.microsoft.com/office/powerpoint/2010/main" val="80825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D19A695-5651-40FE-8B99-266AFE378A30}" type="slidenum">
              <a:rPr lang="en-US"/>
              <a:pPr>
                <a:defRPr/>
              </a:pPr>
              <a:t>‹#›</a:t>
            </a:fld>
            <a:endParaRPr lang="en-US" dirty="0"/>
          </a:p>
        </p:txBody>
      </p:sp>
    </p:spTree>
    <p:extLst>
      <p:ext uri="{BB962C8B-B14F-4D97-AF65-F5344CB8AC3E}">
        <p14:creationId xmlns:p14="http://schemas.microsoft.com/office/powerpoint/2010/main" val="3645531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04E2D4-F213-4CFD-A6E2-8BA055978686}" type="slidenum">
              <a:rPr lang="en-US"/>
              <a:pPr>
                <a:defRPr/>
              </a:pPr>
              <a:t>‹#›</a:t>
            </a:fld>
            <a:endParaRPr lang="en-US" dirty="0"/>
          </a:p>
        </p:txBody>
      </p:sp>
    </p:spTree>
    <p:extLst>
      <p:ext uri="{BB962C8B-B14F-4D97-AF65-F5344CB8AC3E}">
        <p14:creationId xmlns:p14="http://schemas.microsoft.com/office/powerpoint/2010/main" val="1312458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Table Placeholder 2"/>
          <p:cNvSpPr>
            <a:spLocks noGrp="1"/>
          </p:cNvSpPr>
          <p:nvPr>
            <p:ph type="tbl" idx="1"/>
          </p:nvPr>
        </p:nvSpPr>
        <p:spPr>
          <a:xfrm>
            <a:off x="457200" y="1295400"/>
            <a:ext cx="8229600" cy="4830763"/>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68BA5A9-88EC-4E3E-B96D-0E2BDDB91F06}" type="slidenum">
              <a:rPr lang="en-US"/>
              <a:pPr>
                <a:defRPr/>
              </a:pPr>
              <a:t>‹#›</a:t>
            </a:fld>
            <a:endParaRPr lang="en-US" dirty="0"/>
          </a:p>
        </p:txBody>
      </p:sp>
    </p:spTree>
    <p:extLst>
      <p:ext uri="{BB962C8B-B14F-4D97-AF65-F5344CB8AC3E}">
        <p14:creationId xmlns:p14="http://schemas.microsoft.com/office/powerpoint/2010/main" val="1124154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342A-99AC-42A3-AA89-A42A2D2A2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EF59E-E643-498E-8962-9F83390B5BC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C96F4C1-8B19-4516-BD4B-291C4FA9C3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222642C-9396-43E0-9651-5427BE840D29}"/>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63033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F6B9F-4996-4EB9-A6CB-05813C0A552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6B167CFD-68DB-4CE1-81F1-20363AAE47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5BA7D6-70F0-4094-AB70-3F83B23CBBD3}"/>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377824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FAC2-0308-4842-B0C3-0C4FD6B3FE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4F11F9-BCDD-4E6D-ABEC-5FA078A7A57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91AD0-9EA7-4E58-8ED5-F05E2CDA23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7A13A1-D9A1-4A83-BDA5-125D803F05E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DAAFCA2-E1C7-4636-BE0D-43DF2D7D61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DD0756-A032-4487-86B2-845F8A9B3D02}"/>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268075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B95A-48D7-4988-836F-4AA897E523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E75EAC-330C-4F9F-9A07-44DBC55624F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D33B09-0A6A-4873-8CF9-8B595C5E578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1220FF-0603-4EAE-9E65-23BE578D02F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C664971-24BC-4186-8553-02D274254F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F82586-6806-4008-8703-0FB32075626F}"/>
              </a:ext>
            </a:extLst>
          </p:cNvPr>
          <p:cNvSpPr>
            <a:spLocks noGrp="1"/>
          </p:cNvSpPr>
          <p:nvPr>
            <p:ph type="sldNum" sz="quarter" idx="12"/>
          </p:nvPr>
        </p:nvSpPr>
        <p:spPr/>
        <p:txBody>
          <a:bodyPr/>
          <a:lstStyle/>
          <a:p>
            <a:fld id="{0CB4746C-A35A-4496-A1D4-E1D6C2D8EA05}" type="slidenum">
              <a:rPr lang="en-US" smtClean="0"/>
              <a:t>‹#›</a:t>
            </a:fld>
            <a:endParaRPr lang="en-US" dirty="0"/>
          </a:p>
        </p:txBody>
      </p:sp>
    </p:spTree>
    <p:extLst>
      <p:ext uri="{BB962C8B-B14F-4D97-AF65-F5344CB8AC3E}">
        <p14:creationId xmlns:p14="http://schemas.microsoft.com/office/powerpoint/2010/main" val="115852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www.nih.gov/icd/od/ocpl/resources/HHS_Sone.htm"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hyperlink" Target="http://www.nih.gov/icd/od/ocpl/resources/HHS_Sone.htm" TargetMode="Externa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hyperlink" Target="http://www.nih.gov/icd/od/ocpl/resources/HHS_Sone.ht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09EDD0-42B7-4D8D-A489-2CABA0B6E09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98EC66-A6A1-492A-89CC-7F2E4EB5F0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531C0-71E9-409B-90D5-DF630EF7F34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F5AA89BF-F65F-4A70-BFF7-1F17A4341F8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DD1767-41DB-49BB-8666-69AB933CB4A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4746C-A35A-4496-A1D4-E1D6C2D8EA05}" type="slidenum">
              <a:rPr lang="en-US" smtClean="0"/>
              <a:t>‹#›</a:t>
            </a:fld>
            <a:endParaRPr lang="en-US" dirty="0"/>
          </a:p>
        </p:txBody>
      </p:sp>
    </p:spTree>
    <p:extLst>
      <p:ext uri="{BB962C8B-B14F-4D97-AF65-F5344CB8AC3E}">
        <p14:creationId xmlns:p14="http://schemas.microsoft.com/office/powerpoint/2010/main" val="2468220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400">
                <a:solidFill>
                  <a:schemeClr val="tx1">
                    <a:tint val="75000"/>
                  </a:schemeClr>
                </a:solidFill>
                <a:latin typeface="Arial" panose="020B0604020202020204" pitchFamily="34" charset="0"/>
                <a:cs typeface="Arial" panose="020B0604020202020204" pitchFamily="34" charset="0"/>
              </a:defRPr>
            </a:lvl1pPr>
          </a:lstStyle>
          <a:p>
            <a:fld id="{8AFCBD3F-D718-4D44-B63A-80EF7FAF76F1}" type="slidenum">
              <a:rPr lang="en-US" smtClean="0"/>
              <a:pPr/>
              <a:t>‹#›</a:t>
            </a:fld>
            <a:endParaRPr lang="en-US" dirty="0"/>
          </a:p>
        </p:txBody>
      </p:sp>
      <p:pic>
        <p:nvPicPr>
          <p:cNvPr id="7" name="Picture 9" descr="U.S. Department of Health and Human services (HHS) Logo">
            <a:hlinkClick r:id="rId13"/>
          </p:cNvPr>
          <p:cNvPicPr>
            <a:picLocks noChangeAspect="1" noChangeArrowheads="1"/>
          </p:cNvPicPr>
          <p:nvPr userDrawn="1"/>
        </p:nvPicPr>
        <p:blipFill>
          <a:blip r:embed="rId14" cstate="print"/>
          <a:srcRect/>
          <a:stretch>
            <a:fillRect/>
          </a:stretch>
        </p:blipFill>
        <p:spPr bwMode="auto">
          <a:xfrm>
            <a:off x="271462" y="132341"/>
            <a:ext cx="495300" cy="487795"/>
          </a:xfrm>
          <a:prstGeom prst="rect">
            <a:avLst/>
          </a:prstGeom>
          <a:noFill/>
          <a:ln w="9525">
            <a:noFill/>
            <a:miter lim="800000"/>
            <a:headEnd/>
            <a:tailEnd/>
          </a:ln>
        </p:spPr>
      </p:pic>
      <p:pic>
        <p:nvPicPr>
          <p:cNvPr id="8" name="Picture 7" descr="National Institutes of Health 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434" y="28576"/>
            <a:ext cx="2133600" cy="533400"/>
          </a:xfrm>
          <a:prstGeom prst="rect">
            <a:avLst/>
          </a:prstGeom>
        </p:spPr>
      </p:pic>
    </p:spTree>
    <p:extLst>
      <p:ext uri="{BB962C8B-B14F-4D97-AF65-F5344CB8AC3E}">
        <p14:creationId xmlns:p14="http://schemas.microsoft.com/office/powerpoint/2010/main" val="3958027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ct val="90000"/>
        </a:lnSpc>
        <a:spcBef>
          <a:spcPct val="0"/>
        </a:spcBef>
        <a:buNone/>
        <a:defRPr sz="2800" i="1" kern="1200">
          <a:solidFill>
            <a:srgbClr val="0033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5"/>
          <p:cNvSpPr>
            <a:spLocks noGrp="1" noChangeArrowheads="1"/>
          </p:cNvSpPr>
          <p:nvPr>
            <p:ph type="body" idx="1"/>
          </p:nvPr>
        </p:nvSpPr>
        <p:spPr bwMode="auto">
          <a:xfrm>
            <a:off x="457200" y="1420813"/>
            <a:ext cx="82296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endParaRPr lang="en-US" dirty="0">
              <a:solidFill>
                <a:srgbClr val="000000"/>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dirty="0">
              <a:solidFill>
                <a:srgbClr val="000000"/>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72E422D2-9085-462C-B817-57802BFA43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7021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050">
                <a:solidFill>
                  <a:schemeClr val="tx1">
                    <a:tint val="75000"/>
                  </a:schemeClr>
                </a:solidFill>
                <a:latin typeface="Arial" panose="020B0604020202020204" pitchFamily="34" charset="0"/>
                <a:cs typeface="Arial" panose="020B0604020202020204" pitchFamily="34" charset="0"/>
              </a:defRPr>
            </a:lvl1pPr>
          </a:lstStyle>
          <a:p>
            <a:fld id="{8AFCBD3F-D718-4D44-B63A-80EF7FAF76F1}" type="slidenum">
              <a:rPr lang="en-US" smtClean="0"/>
              <a:pPr/>
              <a:t>‹#›</a:t>
            </a:fld>
            <a:endParaRPr lang="en-US" dirty="0"/>
          </a:p>
        </p:txBody>
      </p:sp>
      <p:pic>
        <p:nvPicPr>
          <p:cNvPr id="7" name="Picture 9" descr="U.S. Department of Health and Human services (HHS) Logo">
            <a:hlinkClick r:id="rId13"/>
          </p:cNvPr>
          <p:cNvPicPr>
            <a:picLocks noChangeAspect="1" noChangeArrowheads="1"/>
          </p:cNvPicPr>
          <p:nvPr userDrawn="1"/>
        </p:nvPicPr>
        <p:blipFill>
          <a:blip r:embed="rId14" cstate="print"/>
          <a:srcRect/>
          <a:stretch>
            <a:fillRect/>
          </a:stretch>
        </p:blipFill>
        <p:spPr bwMode="auto">
          <a:xfrm>
            <a:off x="271462" y="132343"/>
            <a:ext cx="495300" cy="487795"/>
          </a:xfrm>
          <a:prstGeom prst="rect">
            <a:avLst/>
          </a:prstGeom>
          <a:noFill/>
          <a:ln w="9525">
            <a:noFill/>
            <a:miter lim="800000"/>
            <a:headEnd/>
            <a:tailEnd/>
          </a:ln>
        </p:spPr>
      </p:pic>
      <p:pic>
        <p:nvPicPr>
          <p:cNvPr id="8" name="Picture 7" descr="National Institutes of Health 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434" y="28576"/>
            <a:ext cx="2133600" cy="533400"/>
          </a:xfrm>
          <a:prstGeom prst="rect">
            <a:avLst/>
          </a:prstGeom>
        </p:spPr>
      </p:pic>
    </p:spTree>
    <p:extLst>
      <p:ext uri="{BB962C8B-B14F-4D97-AF65-F5344CB8AC3E}">
        <p14:creationId xmlns:p14="http://schemas.microsoft.com/office/powerpoint/2010/main" val="108898974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defTabSz="685800" rtl="0" eaLnBrk="1" latinLnBrk="0" hangingPunct="1">
        <a:lnSpc>
          <a:spcPct val="90000"/>
        </a:lnSpc>
        <a:spcBef>
          <a:spcPct val="0"/>
        </a:spcBef>
        <a:buNone/>
        <a:defRPr sz="2100" i="1" kern="1200">
          <a:solidFill>
            <a:srgbClr val="003399"/>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1"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dirty="0"/>
          </a:p>
        </p:txBody>
      </p:sp>
      <p:sp>
        <p:nvSpPr>
          <p:cNvPr id="1030" name="Rectangle 6"/>
          <p:cNvSpPr>
            <a:spLocks noGrp="1" noChangeArrowheads="1"/>
          </p:cNvSpPr>
          <p:nvPr>
            <p:ph type="sldNum" sz="quarter" idx="4"/>
          </p:nvPr>
        </p:nvSpPr>
        <p:spPr bwMode="auto">
          <a:xfrm>
            <a:off x="6934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18A51B3-EC5D-498A-8472-5F58A0036D6E}" type="slidenum">
              <a:rPr lang="en-US"/>
              <a:pPr>
                <a:defRPr/>
              </a:pPr>
              <a:t>‹#›</a:t>
            </a:fld>
            <a:endParaRPr lang="en-US" dirty="0"/>
          </a:p>
        </p:txBody>
      </p:sp>
      <p:pic>
        <p:nvPicPr>
          <p:cNvPr id="2056" name="Picture 9" descr="U.S. Department of Health and Human services (HHS) Logo">
            <a:hlinkClick r:id="rId14"/>
          </p:cNvPr>
          <p:cNvPicPr>
            <a:picLocks noChangeAspect="1" noChangeArrowheads="1"/>
          </p:cNvPicPr>
          <p:nvPr/>
        </p:nvPicPr>
        <p:blipFill>
          <a:blip r:embed="rId15" cstate="print"/>
          <a:srcRect/>
          <a:stretch>
            <a:fillRect/>
          </a:stretch>
        </p:blipFill>
        <p:spPr bwMode="auto">
          <a:xfrm>
            <a:off x="38100" y="28574"/>
            <a:ext cx="495300" cy="487795"/>
          </a:xfrm>
          <a:prstGeom prst="rect">
            <a:avLst/>
          </a:prstGeom>
          <a:noFill/>
          <a:ln w="9525">
            <a:noFill/>
            <a:miter lim="800000"/>
            <a:headEnd/>
            <a:tailEnd/>
          </a:ln>
        </p:spPr>
      </p:pic>
      <p:pic>
        <p:nvPicPr>
          <p:cNvPr id="2" name="Picture 1" descr="National Institutes of Health 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0"/>
            <a:ext cx="2133600" cy="533400"/>
          </a:xfrm>
          <a:prstGeom prst="rect">
            <a:avLst/>
          </a:prstGeom>
        </p:spPr>
      </p:pic>
    </p:spTree>
    <p:extLst>
      <p:ext uri="{BB962C8B-B14F-4D97-AF65-F5344CB8AC3E}">
        <p14:creationId xmlns:p14="http://schemas.microsoft.com/office/powerpoint/2010/main" val="1402005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rtl="0" eaLnBrk="1" fontAlgn="base" hangingPunct="1">
        <a:spcBef>
          <a:spcPct val="0"/>
        </a:spcBef>
        <a:spcAft>
          <a:spcPct val="0"/>
        </a:spcAft>
        <a:defRPr sz="3200" i="1">
          <a:solidFill>
            <a:schemeClr val="accent2"/>
          </a:solidFill>
          <a:latin typeface="+mj-lt"/>
          <a:ea typeface="+mj-ea"/>
          <a:cs typeface="+mj-cs"/>
        </a:defRPr>
      </a:lvl1pPr>
      <a:lvl2pPr algn="ctr" rtl="0" eaLnBrk="1" fontAlgn="base" hangingPunct="1">
        <a:spcBef>
          <a:spcPct val="0"/>
        </a:spcBef>
        <a:spcAft>
          <a:spcPct val="0"/>
        </a:spcAft>
        <a:defRPr sz="3200" i="1">
          <a:solidFill>
            <a:schemeClr val="accent2"/>
          </a:solidFill>
          <a:latin typeface="Arial" charset="0"/>
        </a:defRPr>
      </a:lvl2pPr>
      <a:lvl3pPr algn="ctr" rtl="0" eaLnBrk="1" fontAlgn="base" hangingPunct="1">
        <a:spcBef>
          <a:spcPct val="0"/>
        </a:spcBef>
        <a:spcAft>
          <a:spcPct val="0"/>
        </a:spcAft>
        <a:defRPr sz="3200" i="1">
          <a:solidFill>
            <a:schemeClr val="accent2"/>
          </a:solidFill>
          <a:latin typeface="Arial" charset="0"/>
        </a:defRPr>
      </a:lvl3pPr>
      <a:lvl4pPr algn="ctr" rtl="0" eaLnBrk="1" fontAlgn="base" hangingPunct="1">
        <a:spcBef>
          <a:spcPct val="0"/>
        </a:spcBef>
        <a:spcAft>
          <a:spcPct val="0"/>
        </a:spcAft>
        <a:defRPr sz="3200" i="1">
          <a:solidFill>
            <a:schemeClr val="accent2"/>
          </a:solidFill>
          <a:latin typeface="Arial" charset="0"/>
        </a:defRPr>
      </a:lvl4pPr>
      <a:lvl5pPr algn="ctr" rtl="0" eaLnBrk="1" fontAlgn="base" hangingPunct="1">
        <a:spcBef>
          <a:spcPct val="0"/>
        </a:spcBef>
        <a:spcAft>
          <a:spcPct val="0"/>
        </a:spcAft>
        <a:defRPr sz="3200" i="1">
          <a:solidFill>
            <a:schemeClr val="accent2"/>
          </a:solidFill>
          <a:latin typeface="Arial" charset="0"/>
        </a:defRPr>
      </a:lvl5pPr>
      <a:lvl6pPr marL="457200" algn="ctr" rtl="0" eaLnBrk="1" fontAlgn="base" hangingPunct="1">
        <a:spcBef>
          <a:spcPct val="0"/>
        </a:spcBef>
        <a:spcAft>
          <a:spcPct val="0"/>
        </a:spcAft>
        <a:defRPr sz="3200" i="1">
          <a:solidFill>
            <a:schemeClr val="accent2"/>
          </a:solidFill>
          <a:latin typeface="Arial" charset="0"/>
        </a:defRPr>
      </a:lvl6pPr>
      <a:lvl7pPr marL="914400" algn="ctr" rtl="0" eaLnBrk="1" fontAlgn="base" hangingPunct="1">
        <a:spcBef>
          <a:spcPct val="0"/>
        </a:spcBef>
        <a:spcAft>
          <a:spcPct val="0"/>
        </a:spcAft>
        <a:defRPr sz="3200" i="1">
          <a:solidFill>
            <a:schemeClr val="accent2"/>
          </a:solidFill>
          <a:latin typeface="Arial" charset="0"/>
        </a:defRPr>
      </a:lvl7pPr>
      <a:lvl8pPr marL="1371600" algn="ctr" rtl="0" eaLnBrk="1" fontAlgn="base" hangingPunct="1">
        <a:spcBef>
          <a:spcPct val="0"/>
        </a:spcBef>
        <a:spcAft>
          <a:spcPct val="0"/>
        </a:spcAft>
        <a:defRPr sz="3200" i="1">
          <a:solidFill>
            <a:schemeClr val="accent2"/>
          </a:solidFill>
          <a:latin typeface="Arial" charset="0"/>
        </a:defRPr>
      </a:lvl8pPr>
      <a:lvl9pPr marL="1828800" algn="ctr" rtl="0" eaLnBrk="1" fontAlgn="base" hangingPunct="1">
        <a:spcBef>
          <a:spcPct val="0"/>
        </a:spcBef>
        <a:spcAft>
          <a:spcPct val="0"/>
        </a:spcAft>
        <a:defRPr sz="3200" i="1">
          <a:solidFill>
            <a:schemeClr val="accent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hyperlink" Target="https://www.ors.od.nih.gov/ser/dfm/Pages/Administrative-Interpretations.aspx"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8" Type="http://schemas.openxmlformats.org/officeDocument/2006/relationships/hyperlink" Target="https://www.usace.army.mil/Portals/2/docs/Safety/EM%20385-1-1,%202014%20Sections/Checklists/CESO%20Checklist%20A-02%20Accident%20Prevention%20Plan.pdf" TargetMode="External"/><Relationship Id="rId3" Type="http://schemas.openxmlformats.org/officeDocument/2006/relationships/hyperlink" Target="https://www.ors.od.nih.gov/sr/dohs/Documents/Contractor%20Health%20and%20Safety%20Requirements.pdf" TargetMode="External"/><Relationship Id="rId7" Type="http://schemas.openxmlformats.org/officeDocument/2006/relationships/hyperlink" Target="https://www.ors.od.nih.gov/sr/dohs/Documents/Affirmation%20of%20Contractor%20Safety%20Deliverable.pdf"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www.constructsecure.com/" TargetMode="External"/><Relationship Id="rId5" Type="http://schemas.openxmlformats.org/officeDocument/2006/relationships/hyperlink" Target="https://www.usace.army.mil/Safety-and-Occupational-Health/Safety-and-Health-Requirements-Manual/" TargetMode="External"/><Relationship Id="rId4" Type="http://schemas.openxmlformats.org/officeDocument/2006/relationships/hyperlink" Target="http://www.osha.gov/" TargetMode="External"/><Relationship Id="rId9" Type="http://schemas.openxmlformats.org/officeDocument/2006/relationships/hyperlink" Target="https://www.ors.od.nih.gov/sr/dohs/Documents/Activity%20Hazard%20Analysis.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hyperlink" Target="https://www.nih.gov/about-nih/visitor-information"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secureemail.nih.gov/bds/Login.do" TargetMode="External"/><Relationship Id="rId2" Type="http://schemas.openxmlformats.org/officeDocument/2006/relationships/hyperlink" Target="https://ors.od.nih.gov/ser/dpsac/administrators/DPSAC-process-overview/Pages/default.aspx"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cm.orf.od.nih.gov/TechnicalResources/Pages/DesignRequirementsManual2016.aspx"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hyperlink" Target="https://cm.orf.od.nih.gov/Documents/ICGuidetoDesignandConstructioWorkflow508.pdf"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mailto:pete.miller@nih.gov"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743200"/>
            <a:ext cx="8382000" cy="3200400"/>
          </a:xfrm>
        </p:spPr>
        <p:txBody>
          <a:bodyPr/>
          <a:lstStyle/>
          <a:p>
            <a:pPr marL="0" indent="0" algn="ctr">
              <a:buNone/>
            </a:pPr>
            <a:r>
              <a:rPr lang="en-US" dirty="0"/>
              <a:t>National Institutes of Health (NIH)</a:t>
            </a:r>
          </a:p>
          <a:p>
            <a:pPr marL="0" indent="0" algn="ctr">
              <a:buNone/>
            </a:pPr>
            <a:r>
              <a:rPr lang="en-US" dirty="0"/>
              <a:t>Office of Research Facilities (ORF)</a:t>
            </a:r>
          </a:p>
          <a:p>
            <a:pPr marL="0" indent="0" algn="ctr">
              <a:buNone/>
            </a:pPr>
            <a:r>
              <a:rPr lang="en-US" dirty="0"/>
              <a:t>3/5/2024</a:t>
            </a:r>
          </a:p>
          <a:p>
            <a:pPr marL="0" indent="0" algn="ctr">
              <a:buNone/>
            </a:pPr>
            <a:endParaRPr lang="en-US" sz="2000" dirty="0"/>
          </a:p>
          <a:p>
            <a:pPr marL="0" indent="0">
              <a:buNone/>
            </a:pPr>
            <a:r>
              <a:rPr lang="en-US" sz="2000" dirty="0"/>
              <a:t>Note: Contents of these slides are of a general nature. You should review your Task Order for more detailed information and consult with your CO a/o COR/PO.</a:t>
            </a:r>
          </a:p>
          <a:p>
            <a:endParaRPr lang="en-US" dirty="0"/>
          </a:p>
        </p:txBody>
      </p:sp>
      <p:sp>
        <p:nvSpPr>
          <p:cNvPr id="5" name="Title 4"/>
          <p:cNvSpPr>
            <a:spLocks noGrp="1"/>
          </p:cNvSpPr>
          <p:nvPr>
            <p:ph type="title"/>
          </p:nvPr>
        </p:nvSpPr>
        <p:spPr>
          <a:xfrm>
            <a:off x="457200" y="736600"/>
            <a:ext cx="8229600" cy="1676400"/>
          </a:xfrm>
        </p:spPr>
        <p:txBody>
          <a:bodyPr/>
          <a:lstStyle/>
          <a:p>
            <a:r>
              <a:rPr lang="en-US" kern="1200" dirty="0">
                <a:solidFill>
                  <a:srgbClr val="0070C0"/>
                </a:solidFill>
                <a:latin typeface="Arial" panose="020B0604020202020204" pitchFamily="34" charset="0"/>
                <a:cs typeface="Arial" panose="020B0604020202020204" pitchFamily="34" charset="0"/>
              </a:rPr>
              <a:t>NIH ORF Contractor On-Boarding and Construction Requirements for the MACC Contract.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33B59B-7AC2-4D6F-AC2E-268ED69D659C}"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67237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re Damage to exterior wall from mulch fire">
            <a:extLst>
              <a:ext uri="{FF2B5EF4-FFF2-40B4-BE49-F238E27FC236}">
                <a16:creationId xmlns:a16="http://schemas.microsoft.com/office/drawing/2014/main" id="{5D1BFDE8-4FB8-4700-97A6-DF3B0037D768}"/>
              </a:ext>
            </a:extLst>
          </p:cNvPr>
          <p:cNvPicPr>
            <a:picLocks noGrp="1" noChangeAspect="1"/>
          </p:cNvPicPr>
          <p:nvPr>
            <p:ph sz="half" idx="1"/>
          </p:nvPr>
        </p:nvPicPr>
        <p:blipFill>
          <a:blip r:embed="rId3"/>
          <a:stretch>
            <a:fillRect/>
          </a:stretch>
        </p:blipFill>
        <p:spPr>
          <a:xfrm>
            <a:off x="628650" y="2907573"/>
            <a:ext cx="3886200" cy="2187442"/>
          </a:xfrm>
          <a:prstGeom prst="rect">
            <a:avLst/>
          </a:prstGeom>
        </p:spPr>
      </p:pic>
      <p:pic>
        <p:nvPicPr>
          <p:cNvPr id="6" name="Content Placeholder 5" descr="Fire Damage to Instrument Container">
            <a:extLst>
              <a:ext uri="{FF2B5EF4-FFF2-40B4-BE49-F238E27FC236}">
                <a16:creationId xmlns:a16="http://schemas.microsoft.com/office/drawing/2014/main" id="{076E2307-BEDC-4538-9185-B68B08D91907}"/>
              </a:ext>
            </a:extLst>
          </p:cNvPr>
          <p:cNvPicPr>
            <a:picLocks noGrp="1" noChangeAspect="1"/>
          </p:cNvPicPr>
          <p:nvPr>
            <p:ph sz="half" idx="2"/>
          </p:nvPr>
        </p:nvPicPr>
        <p:blipFill>
          <a:blip r:embed="rId4"/>
          <a:stretch>
            <a:fillRect/>
          </a:stretch>
        </p:blipFill>
        <p:spPr>
          <a:xfrm>
            <a:off x="4767677" y="2096129"/>
            <a:ext cx="3609145" cy="3810330"/>
          </a:xfrm>
          <a:prstGeom prst="rect">
            <a:avLst/>
          </a:prstGeom>
        </p:spPr>
      </p:pic>
      <p:sp>
        <p:nvSpPr>
          <p:cNvPr id="26626" name="Title 1"/>
          <p:cNvSpPr>
            <a:spLocks noGrp="1"/>
          </p:cNvSpPr>
          <p:nvPr>
            <p:ph type="title"/>
          </p:nvPr>
        </p:nvSpPr>
        <p:spPr/>
        <p:txBody>
          <a:bodyPr>
            <a:normAutofit/>
          </a:bodyPr>
          <a:lstStyle/>
          <a:p>
            <a:r>
              <a:rPr lang="en-US" altLang="en-US" sz="3200" dirty="0">
                <a:latin typeface="Arial" panose="020B0604020202020204" pitchFamily="34" charset="0"/>
                <a:cs typeface="Arial" panose="020B0604020202020204" pitchFamily="34" charset="0"/>
              </a:rPr>
              <a:t>Indirect Cost of Incidents</a:t>
            </a:r>
          </a:p>
        </p:txBody>
      </p:sp>
      <p:sp>
        <p:nvSpPr>
          <p:cNvPr id="2" name="Slide Number Placeholder 1">
            <a:extLst>
              <a:ext uri="{FF2B5EF4-FFF2-40B4-BE49-F238E27FC236}">
                <a16:creationId xmlns:a16="http://schemas.microsoft.com/office/drawing/2014/main" id="{A986978F-303F-4889-AB4C-25A3A3DC59F5}"/>
              </a:ext>
            </a:extLst>
          </p:cNvPr>
          <p:cNvSpPr>
            <a:spLocks noGrp="1"/>
          </p:cNvSpPr>
          <p:nvPr>
            <p:ph type="sldNum" sz="quarter" idx="12"/>
          </p:nvPr>
        </p:nvSpPr>
        <p:spPr/>
        <p:txBody>
          <a:bodyPr/>
          <a:lstStyle/>
          <a:p>
            <a:fld id="{8AFCBD3F-D718-4D44-B63A-80EF7FAF76F1}" type="slidenum">
              <a:rPr lang="en-US" smtClean="0"/>
              <a:t>10</a:t>
            </a:fld>
            <a:endParaRPr lang="en-US" dirty="0"/>
          </a:p>
        </p:txBody>
      </p:sp>
    </p:spTree>
    <p:extLst>
      <p:ext uri="{BB962C8B-B14F-4D97-AF65-F5344CB8AC3E}">
        <p14:creationId xmlns:p14="http://schemas.microsoft.com/office/powerpoint/2010/main" val="424799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Front Cover of the Design Requirements Manual&#10;">
            <a:extLst>
              <a:ext uri="{FF2B5EF4-FFF2-40B4-BE49-F238E27FC236}">
                <a16:creationId xmlns:a16="http://schemas.microsoft.com/office/drawing/2014/main" id="{3B6866C3-051A-445E-86EB-EF6EC0C1EEC7}"/>
              </a:ext>
            </a:extLst>
          </p:cNvPr>
          <p:cNvPicPr>
            <a:picLocks noGrp="1" noChangeAspect="1"/>
          </p:cNvPicPr>
          <p:nvPr>
            <p:ph sz="half" idx="1"/>
          </p:nvPr>
        </p:nvPicPr>
        <p:blipFill>
          <a:blip r:embed="rId3"/>
          <a:stretch>
            <a:fillRect/>
          </a:stretch>
        </p:blipFill>
        <p:spPr>
          <a:xfrm>
            <a:off x="1400114" y="2133600"/>
            <a:ext cx="2389839" cy="3090940"/>
          </a:xfrm>
          <a:prstGeom prst="rect">
            <a:avLst/>
          </a:prstGeom>
        </p:spPr>
      </p:pic>
      <p:sp>
        <p:nvSpPr>
          <p:cNvPr id="8" name="Content Placeholder 7">
            <a:extLst>
              <a:ext uri="{FF2B5EF4-FFF2-40B4-BE49-F238E27FC236}">
                <a16:creationId xmlns:a16="http://schemas.microsoft.com/office/drawing/2014/main" id="{FB1D5679-1204-40D9-9A34-6CF31940BD4D}"/>
              </a:ext>
            </a:extLst>
          </p:cNvPr>
          <p:cNvSpPr>
            <a:spLocks noGrp="1"/>
          </p:cNvSpPr>
          <p:nvPr>
            <p:ph sz="half" idx="2"/>
          </p:nvPr>
        </p:nvSpPr>
        <p:spPr>
          <a:xfrm>
            <a:off x="4629150" y="1447800"/>
            <a:ext cx="3886200" cy="5045073"/>
          </a:xfrm>
        </p:spPr>
        <p:txBody>
          <a:bodyPr>
            <a:normAutofit lnSpcReduction="10000"/>
          </a:bodyPr>
          <a:lstStyle/>
          <a:p>
            <a:pPr lvl="0"/>
            <a:r>
              <a:rPr lang="en-US" dirty="0"/>
              <a:t>Design &amp; Review</a:t>
            </a:r>
          </a:p>
          <a:p>
            <a:pPr lvl="1"/>
            <a:r>
              <a:rPr lang="en-US" dirty="0"/>
              <a:t>Design-Bid &amp; Design-Build</a:t>
            </a:r>
          </a:p>
          <a:p>
            <a:pPr lvl="1"/>
            <a:r>
              <a:rPr lang="en-US" dirty="0"/>
              <a:t>Small Activity Team</a:t>
            </a:r>
          </a:p>
          <a:p>
            <a:pPr lvl="0"/>
            <a:r>
              <a:rPr lang="en-US" dirty="0"/>
              <a:t>Construction &amp; Inspection</a:t>
            </a:r>
          </a:p>
          <a:p>
            <a:pPr lvl="0"/>
            <a:r>
              <a:rPr lang="en-US" dirty="0"/>
              <a:t>Beneficial Occupancy</a:t>
            </a:r>
          </a:p>
          <a:p>
            <a:pPr lvl="0"/>
            <a:r>
              <a:rPr lang="en-US" dirty="0"/>
              <a:t>Final Inspection</a:t>
            </a:r>
          </a:p>
          <a:p>
            <a:pPr lvl="0"/>
            <a:r>
              <a:rPr lang="en-US" dirty="0"/>
              <a:t>Building 10 Requirements</a:t>
            </a:r>
          </a:p>
          <a:p>
            <a:pPr lvl="0"/>
            <a:r>
              <a:rPr lang="en-US" dirty="0"/>
              <a:t>Administrative Interpretations</a:t>
            </a:r>
          </a:p>
          <a:p>
            <a:endParaRPr lang="en-US" dirty="0"/>
          </a:p>
        </p:txBody>
      </p:sp>
      <p:sp>
        <p:nvSpPr>
          <p:cNvPr id="2" name="Title 1"/>
          <p:cNvSpPr>
            <a:spLocks noGrp="1"/>
          </p:cNvSpPr>
          <p:nvPr>
            <p:ph type="title"/>
          </p:nvPr>
        </p:nvSpPr>
        <p:spPr>
          <a:xfrm>
            <a:off x="571501" y="165631"/>
            <a:ext cx="7886700" cy="1325563"/>
          </a:xfrm>
        </p:spPr>
        <p:txBody>
          <a:bodyPr>
            <a:normAutofit/>
          </a:bodyPr>
          <a:lstStyle/>
          <a:p>
            <a:r>
              <a:rPr lang="en-US" sz="3200" dirty="0"/>
              <a:t>NIH DFM Requirements</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11</a:t>
            </a:fld>
            <a:endParaRPr lang="en-US" dirty="0"/>
          </a:p>
        </p:txBody>
      </p:sp>
    </p:spTree>
    <p:extLst>
      <p:ext uri="{BB962C8B-B14F-4D97-AF65-F5344CB8AC3E}">
        <p14:creationId xmlns:p14="http://schemas.microsoft.com/office/powerpoint/2010/main" val="2923973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Example Floor Plan Drawing with mark up">
            <a:extLst>
              <a:ext uri="{FF2B5EF4-FFF2-40B4-BE49-F238E27FC236}">
                <a16:creationId xmlns:a16="http://schemas.microsoft.com/office/drawing/2014/main" id="{2589FF84-4B52-4961-B519-C675447EA481}"/>
              </a:ext>
            </a:extLst>
          </p:cNvPr>
          <p:cNvPicPr>
            <a:picLocks noGrp="1" noChangeAspect="1"/>
          </p:cNvPicPr>
          <p:nvPr>
            <p:ph sz="half" idx="1"/>
          </p:nvPr>
        </p:nvPicPr>
        <p:blipFill>
          <a:blip r:embed="rId3"/>
          <a:stretch>
            <a:fillRect/>
          </a:stretch>
        </p:blipFill>
        <p:spPr>
          <a:xfrm>
            <a:off x="654050" y="1981200"/>
            <a:ext cx="3487214" cy="3566469"/>
          </a:xfrm>
          <a:prstGeom prst="rect">
            <a:avLst/>
          </a:prstGeom>
        </p:spPr>
      </p:pic>
      <p:sp>
        <p:nvSpPr>
          <p:cNvPr id="9" name="Content Placeholder 8">
            <a:extLst>
              <a:ext uri="{FF2B5EF4-FFF2-40B4-BE49-F238E27FC236}">
                <a16:creationId xmlns:a16="http://schemas.microsoft.com/office/drawing/2014/main" id="{0FCC1A3C-4F00-44FF-A864-D760C5DF61C7}"/>
              </a:ext>
            </a:extLst>
          </p:cNvPr>
          <p:cNvSpPr>
            <a:spLocks noGrp="1"/>
          </p:cNvSpPr>
          <p:nvPr>
            <p:ph sz="half" idx="2"/>
          </p:nvPr>
        </p:nvSpPr>
        <p:spPr/>
        <p:txBody>
          <a:bodyPr>
            <a:normAutofit lnSpcReduction="10000"/>
          </a:bodyPr>
          <a:lstStyle/>
          <a:p>
            <a:r>
              <a:rPr lang="en-US" dirty="0"/>
              <a:t>Design-Build &amp; Design-Bid - Build</a:t>
            </a:r>
          </a:p>
          <a:p>
            <a:pPr lvl="1"/>
            <a:r>
              <a:rPr lang="en-US" dirty="0"/>
              <a:t>Assistance in developing scope of work</a:t>
            </a:r>
          </a:p>
          <a:p>
            <a:pPr lvl="1"/>
            <a:r>
              <a:rPr lang="en-US" dirty="0"/>
              <a:t>DFM reviews all design submissions</a:t>
            </a:r>
          </a:p>
          <a:p>
            <a:pPr lvl="1"/>
            <a:r>
              <a:rPr lang="en-US" dirty="0"/>
              <a:t>Review valid for 1 year</a:t>
            </a:r>
          </a:p>
          <a:p>
            <a:pPr lvl="1"/>
            <a:r>
              <a:rPr lang="en-US" dirty="0"/>
              <a:t>DFM reviews all design and scope amendments</a:t>
            </a:r>
          </a:p>
          <a:p>
            <a:endParaRPr lang="en-US" dirty="0"/>
          </a:p>
        </p:txBody>
      </p:sp>
      <p:sp>
        <p:nvSpPr>
          <p:cNvPr id="2" name="Title 1"/>
          <p:cNvSpPr>
            <a:spLocks noGrp="1"/>
          </p:cNvSpPr>
          <p:nvPr>
            <p:ph type="title"/>
          </p:nvPr>
        </p:nvSpPr>
        <p:spPr/>
        <p:txBody>
          <a:bodyPr>
            <a:normAutofit/>
          </a:bodyPr>
          <a:lstStyle/>
          <a:p>
            <a:r>
              <a:rPr lang="en-US" sz="3200" dirty="0"/>
              <a:t>Design &amp; Review</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12</a:t>
            </a:fld>
            <a:endParaRPr lang="en-US" dirty="0"/>
          </a:p>
        </p:txBody>
      </p:sp>
    </p:spTree>
    <p:extLst>
      <p:ext uri="{BB962C8B-B14F-4D97-AF65-F5344CB8AC3E}">
        <p14:creationId xmlns:p14="http://schemas.microsoft.com/office/powerpoint/2010/main" val="1271005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9C411BB-4410-440A-B4E9-DFC4384342D8}"/>
              </a:ext>
            </a:extLst>
          </p:cNvPr>
          <p:cNvSpPr>
            <a:spLocks noGrp="1"/>
          </p:cNvSpPr>
          <p:nvPr>
            <p:ph sz="half" idx="2"/>
          </p:nvPr>
        </p:nvSpPr>
        <p:spPr>
          <a:xfrm>
            <a:off x="3886200" y="2514600"/>
            <a:ext cx="4953000" cy="2365375"/>
          </a:xfrm>
        </p:spPr>
        <p:txBody>
          <a:bodyPr>
            <a:normAutofit lnSpcReduction="10000"/>
          </a:bodyPr>
          <a:lstStyle/>
          <a:p>
            <a:r>
              <a:rPr lang="en-US" dirty="0"/>
              <a:t>Small Activity Team (SAT) Projects</a:t>
            </a:r>
          </a:p>
          <a:p>
            <a:pPr lvl="1"/>
            <a:r>
              <a:rPr lang="en-US" sz="2800" dirty="0"/>
              <a:t>E-mail DFM scope and drawings</a:t>
            </a:r>
          </a:p>
          <a:p>
            <a:pPr lvl="1"/>
            <a:r>
              <a:rPr lang="en-US" sz="2800" dirty="0"/>
              <a:t>Ask to schedule a walk and talk</a:t>
            </a:r>
          </a:p>
          <a:p>
            <a:endParaRPr lang="en-US" dirty="0"/>
          </a:p>
        </p:txBody>
      </p:sp>
      <p:pic>
        <p:nvPicPr>
          <p:cNvPr id="11" name="Content Placeholder 10" descr="Utility Space">
            <a:extLst>
              <a:ext uri="{FF2B5EF4-FFF2-40B4-BE49-F238E27FC236}">
                <a16:creationId xmlns:a16="http://schemas.microsoft.com/office/drawing/2014/main" id="{3B486C95-80B5-498D-BAAF-2DE72005DC96}"/>
              </a:ext>
            </a:extLst>
          </p:cNvPr>
          <p:cNvPicPr>
            <a:picLocks noGrp="1" noChangeAspect="1"/>
          </p:cNvPicPr>
          <p:nvPr>
            <p:ph sz="half" idx="1"/>
          </p:nvPr>
        </p:nvPicPr>
        <p:blipFill>
          <a:blip r:embed="rId3"/>
          <a:stretch>
            <a:fillRect/>
          </a:stretch>
        </p:blipFill>
        <p:spPr>
          <a:xfrm>
            <a:off x="1348269" y="1825625"/>
            <a:ext cx="2446962" cy="4351338"/>
          </a:xfrm>
          <a:prstGeom prst="rect">
            <a:avLst/>
          </a:prstGeom>
        </p:spPr>
      </p:pic>
      <p:sp>
        <p:nvSpPr>
          <p:cNvPr id="2" name="Title 1">
            <a:extLst>
              <a:ext uri="{FF2B5EF4-FFF2-40B4-BE49-F238E27FC236}">
                <a16:creationId xmlns:a16="http://schemas.microsoft.com/office/drawing/2014/main" id="{22007EB1-5D37-4A4E-9805-557D6C9FDC92}"/>
              </a:ext>
            </a:extLst>
          </p:cNvPr>
          <p:cNvSpPr>
            <a:spLocks noGrp="1"/>
          </p:cNvSpPr>
          <p:nvPr>
            <p:ph type="title"/>
          </p:nvPr>
        </p:nvSpPr>
        <p:spPr/>
        <p:txBody>
          <a:bodyPr>
            <a:normAutofit/>
          </a:bodyPr>
          <a:lstStyle/>
          <a:p>
            <a:r>
              <a:rPr lang="en-US" sz="3200" dirty="0"/>
              <a:t>Design &amp; Review - 1</a:t>
            </a:r>
          </a:p>
        </p:txBody>
      </p:sp>
      <p:sp>
        <p:nvSpPr>
          <p:cNvPr id="4" name="Slide Number Placeholder 3">
            <a:extLst>
              <a:ext uri="{FF2B5EF4-FFF2-40B4-BE49-F238E27FC236}">
                <a16:creationId xmlns:a16="http://schemas.microsoft.com/office/drawing/2014/main" id="{A31094FC-CBC9-44E4-B66C-6D2A9148366C}"/>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13</a:t>
            </a:fld>
            <a:endParaRPr lang="en-US" dirty="0"/>
          </a:p>
        </p:txBody>
      </p:sp>
    </p:spTree>
    <p:extLst>
      <p:ext uri="{BB962C8B-B14F-4D97-AF65-F5344CB8AC3E}">
        <p14:creationId xmlns:p14="http://schemas.microsoft.com/office/powerpoint/2010/main" val="108448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108DE5-3877-408D-8273-F76F5CF145FB}"/>
              </a:ext>
            </a:extLst>
          </p:cNvPr>
          <p:cNvSpPr>
            <a:spLocks noGrp="1"/>
          </p:cNvSpPr>
          <p:nvPr>
            <p:ph sz="half" idx="2"/>
          </p:nvPr>
        </p:nvSpPr>
        <p:spPr>
          <a:xfrm>
            <a:off x="4800600" y="1830918"/>
            <a:ext cx="3886200" cy="4351338"/>
          </a:xfrm>
        </p:spPr>
        <p:txBody>
          <a:bodyPr/>
          <a:lstStyle/>
          <a:p>
            <a:pPr lvl="0"/>
            <a:r>
              <a:rPr lang="en-US" dirty="0"/>
              <a:t>2-week review time</a:t>
            </a:r>
          </a:p>
          <a:p>
            <a:pPr lvl="0"/>
            <a:r>
              <a:rPr lang="en-US" dirty="0"/>
              <a:t>Large projects may require a Fire Protection Engineering Analysis</a:t>
            </a:r>
          </a:p>
          <a:p>
            <a:pPr lvl="0"/>
            <a:r>
              <a:rPr lang="en-US" dirty="0"/>
              <a:t>Let DFM know if expedite is needed</a:t>
            </a:r>
          </a:p>
          <a:p>
            <a:pPr lvl="0"/>
            <a:r>
              <a:rPr lang="en-US" dirty="0"/>
              <a:t>Help hold A/Es accountable</a:t>
            </a:r>
          </a:p>
          <a:p>
            <a:endParaRPr lang="en-US" dirty="0"/>
          </a:p>
        </p:txBody>
      </p:sp>
      <p:pic>
        <p:nvPicPr>
          <p:cNvPr id="9" name="Content Placeholder 8" descr="Laboratory Casework under Construction">
            <a:extLst>
              <a:ext uri="{FF2B5EF4-FFF2-40B4-BE49-F238E27FC236}">
                <a16:creationId xmlns:a16="http://schemas.microsoft.com/office/drawing/2014/main" id="{35E365D3-1356-422D-B07A-427FB2F128E1}"/>
              </a:ext>
            </a:extLst>
          </p:cNvPr>
          <p:cNvPicPr>
            <a:picLocks noGrp="1" noChangeAspect="1"/>
          </p:cNvPicPr>
          <p:nvPr>
            <p:ph sz="half" idx="1"/>
          </p:nvPr>
        </p:nvPicPr>
        <p:blipFill>
          <a:blip r:embed="rId3"/>
          <a:stretch>
            <a:fillRect/>
          </a:stretch>
        </p:blipFill>
        <p:spPr>
          <a:xfrm>
            <a:off x="645583" y="2133600"/>
            <a:ext cx="3886200" cy="2917499"/>
          </a:xfrm>
          <a:prstGeom prst="rect">
            <a:avLst/>
          </a:prstGeom>
        </p:spPr>
      </p:pic>
      <p:sp>
        <p:nvSpPr>
          <p:cNvPr id="2" name="Title 1"/>
          <p:cNvSpPr>
            <a:spLocks noGrp="1"/>
          </p:cNvSpPr>
          <p:nvPr>
            <p:ph type="title"/>
          </p:nvPr>
        </p:nvSpPr>
        <p:spPr/>
        <p:txBody>
          <a:bodyPr>
            <a:normAutofit/>
          </a:bodyPr>
          <a:lstStyle/>
          <a:p>
            <a:r>
              <a:rPr lang="en-US" sz="3200" dirty="0"/>
              <a:t>Design &amp; Review - 2</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14</a:t>
            </a:fld>
            <a:endParaRPr lang="en-US" dirty="0"/>
          </a:p>
        </p:txBody>
      </p:sp>
    </p:spTree>
    <p:extLst>
      <p:ext uri="{BB962C8B-B14F-4D97-AF65-F5344CB8AC3E}">
        <p14:creationId xmlns:p14="http://schemas.microsoft.com/office/powerpoint/2010/main" val="2104440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r>
              <a:rPr lang="en-US" sz="3200" dirty="0"/>
              <a:t>Construction &amp; Inspection - 1</a:t>
            </a:r>
          </a:p>
        </p:txBody>
      </p:sp>
      <p:pic>
        <p:nvPicPr>
          <p:cNvPr id="9" name="Content Placeholder 8" descr="Picture shows need to keep ceiling open so inspector can view and approve work.">
            <a:extLst>
              <a:ext uri="{FF2B5EF4-FFF2-40B4-BE49-F238E27FC236}">
                <a16:creationId xmlns:a16="http://schemas.microsoft.com/office/drawing/2014/main" id="{A69B3D45-1D3B-4BA6-A5AA-81D7CF7AF4BE}"/>
              </a:ext>
            </a:extLst>
          </p:cNvPr>
          <p:cNvPicPr>
            <a:picLocks noGrp="1" noChangeAspect="1"/>
          </p:cNvPicPr>
          <p:nvPr>
            <p:ph sz="half" idx="1"/>
          </p:nvPr>
        </p:nvPicPr>
        <p:blipFill>
          <a:blip r:embed="rId3"/>
          <a:stretch>
            <a:fillRect/>
          </a:stretch>
        </p:blipFill>
        <p:spPr>
          <a:xfrm>
            <a:off x="1312050" y="1905000"/>
            <a:ext cx="2633700" cy="3505504"/>
          </a:xfrm>
          <a:prstGeom prst="rect">
            <a:avLst/>
          </a:prstGeom>
        </p:spPr>
      </p:pic>
      <p:sp>
        <p:nvSpPr>
          <p:cNvPr id="8" name="Content Placeholder 7">
            <a:extLst>
              <a:ext uri="{FF2B5EF4-FFF2-40B4-BE49-F238E27FC236}">
                <a16:creationId xmlns:a16="http://schemas.microsoft.com/office/drawing/2014/main" id="{971162D5-BFB3-4A41-803D-489130B7FF49}"/>
              </a:ext>
            </a:extLst>
          </p:cNvPr>
          <p:cNvSpPr>
            <a:spLocks noGrp="1"/>
          </p:cNvSpPr>
          <p:nvPr>
            <p:ph sz="half" idx="2"/>
          </p:nvPr>
        </p:nvSpPr>
        <p:spPr>
          <a:xfrm>
            <a:off x="4629150" y="1371600"/>
            <a:ext cx="3886200" cy="5349876"/>
          </a:xfrm>
        </p:spPr>
        <p:txBody>
          <a:bodyPr>
            <a:normAutofit fontScale="85000" lnSpcReduction="20000"/>
          </a:bodyPr>
          <a:lstStyle/>
          <a:p>
            <a:pPr lvl="0"/>
            <a:r>
              <a:rPr lang="en-US" dirty="0"/>
              <a:t>Wall Close-In</a:t>
            </a:r>
          </a:p>
          <a:p>
            <a:pPr lvl="1"/>
            <a:r>
              <a:rPr lang="en-US" dirty="0"/>
              <a:t>Required for rated walls, shafts, smoke barriers, etc.</a:t>
            </a:r>
          </a:p>
          <a:p>
            <a:pPr lvl="0"/>
            <a:r>
              <a:rPr lang="en-US" dirty="0"/>
              <a:t>Ceiling Close-In</a:t>
            </a:r>
          </a:p>
          <a:p>
            <a:pPr lvl="1"/>
            <a:r>
              <a:rPr lang="en-US" dirty="0"/>
              <a:t>Minimum 75% open for inspection</a:t>
            </a:r>
          </a:p>
          <a:p>
            <a:pPr lvl="1"/>
            <a:r>
              <a:rPr lang="en-US" dirty="0"/>
              <a:t>Distinct sections can be phased </a:t>
            </a:r>
          </a:p>
          <a:p>
            <a:pPr lvl="1"/>
            <a:r>
              <a:rPr lang="en-US" dirty="0"/>
              <a:t>Sprinkler and Fire Alarm submittals need to be approved prior to inspection</a:t>
            </a:r>
          </a:p>
          <a:p>
            <a:pPr lvl="0"/>
            <a:r>
              <a:rPr lang="en-US" dirty="0"/>
              <a:t>Submittals ( &gt; 3 sprinklers/devices)</a:t>
            </a:r>
          </a:p>
          <a:p>
            <a:pPr lvl="1"/>
            <a:r>
              <a:rPr lang="en-US" dirty="0"/>
              <a:t>2 weeks to review submittals</a:t>
            </a:r>
          </a:p>
          <a:p>
            <a:pPr lvl="1"/>
            <a:r>
              <a:rPr lang="en-US" dirty="0"/>
              <a:t>Includes Sprinkler, Fire Alarm, Penetration Firestopping, etc.</a:t>
            </a:r>
          </a:p>
          <a:p>
            <a:endParaRPr lang="en-US" dirty="0"/>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15</a:t>
            </a:fld>
            <a:endParaRPr lang="en-US" dirty="0"/>
          </a:p>
        </p:txBody>
      </p:sp>
    </p:spTree>
    <p:extLst>
      <p:ext uri="{BB962C8B-B14F-4D97-AF65-F5344CB8AC3E}">
        <p14:creationId xmlns:p14="http://schemas.microsoft.com/office/powerpoint/2010/main" val="3687457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380" y="457200"/>
            <a:ext cx="6481239" cy="493712"/>
          </a:xfrm>
        </p:spPr>
        <p:txBody>
          <a:bodyPr>
            <a:noAutofit/>
          </a:bodyPr>
          <a:lstStyle/>
          <a:p>
            <a:r>
              <a:rPr lang="en-US" sz="3200" dirty="0"/>
              <a:t>Construction &amp; Inspection - 2</a:t>
            </a:r>
          </a:p>
        </p:txBody>
      </p:sp>
      <p:sp>
        <p:nvSpPr>
          <p:cNvPr id="3" name="Content Placeholder 2"/>
          <p:cNvSpPr>
            <a:spLocks noGrp="1"/>
          </p:cNvSpPr>
          <p:nvPr>
            <p:ph idx="1"/>
          </p:nvPr>
        </p:nvSpPr>
        <p:spPr>
          <a:xfrm>
            <a:off x="609600" y="1537398"/>
            <a:ext cx="8260307" cy="3783204"/>
          </a:xfrm>
        </p:spPr>
        <p:txBody>
          <a:bodyPr>
            <a:normAutofit lnSpcReduction="10000"/>
          </a:bodyPr>
          <a:lstStyle/>
          <a:p>
            <a:r>
              <a:rPr lang="en-US" dirty="0"/>
              <a:t>DFM reviews fire protection change orders</a:t>
            </a:r>
          </a:p>
          <a:p>
            <a:r>
              <a:rPr lang="en-US" dirty="0"/>
              <a:t>Allow for a 5 day inspection request time</a:t>
            </a:r>
          </a:p>
          <a:p>
            <a:r>
              <a:rPr lang="en-US" dirty="0"/>
              <a:t>Approved (DFM STAMPED) design plans need to be on site</a:t>
            </a:r>
          </a:p>
          <a:p>
            <a:r>
              <a:rPr lang="en-US" dirty="0"/>
              <a:t>PO or designee should be present for inspection</a:t>
            </a:r>
          </a:p>
          <a:p>
            <a:r>
              <a:rPr lang="en-US" dirty="0"/>
              <a:t>All parties including GC’s subcontractors need to be on site for testing</a:t>
            </a:r>
          </a:p>
          <a:p>
            <a:r>
              <a:rPr lang="en-US" dirty="0"/>
              <a:t>Forward DFM comments to contractors</a:t>
            </a:r>
          </a:p>
          <a:p>
            <a:endParaRPr lang="en-US" dirty="0"/>
          </a:p>
        </p:txBody>
      </p:sp>
      <p:sp>
        <p:nvSpPr>
          <p:cNvPr id="4" name="Slide Number Placeholder 3"/>
          <p:cNvSpPr>
            <a:spLocks noGrp="1"/>
          </p:cNvSpPr>
          <p:nvPr>
            <p:ph type="sldNum" sz="quarter" idx="4"/>
          </p:nvPr>
        </p:nvSpPr>
        <p:spPr>
          <a:xfrm>
            <a:off x="6553200" y="6249833"/>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16</a:t>
            </a:fld>
            <a:endParaRPr lang="en-US" dirty="0"/>
          </a:p>
        </p:txBody>
      </p:sp>
    </p:spTree>
    <p:extLst>
      <p:ext uri="{BB962C8B-B14F-4D97-AF65-F5344CB8AC3E}">
        <p14:creationId xmlns:p14="http://schemas.microsoft.com/office/powerpoint/2010/main" val="3601227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Fire Protection System ITM</a:t>
            </a:r>
          </a:p>
        </p:txBody>
      </p:sp>
      <p:sp>
        <p:nvSpPr>
          <p:cNvPr id="3" name="Content Placeholder 2"/>
          <p:cNvSpPr>
            <a:spLocks noGrp="1"/>
          </p:cNvSpPr>
          <p:nvPr>
            <p:ph idx="1"/>
          </p:nvPr>
        </p:nvSpPr>
        <p:spPr>
          <a:xfrm>
            <a:off x="625186" y="2551112"/>
            <a:ext cx="7886700" cy="1755775"/>
          </a:xfrm>
        </p:spPr>
        <p:txBody>
          <a:bodyPr>
            <a:normAutofit lnSpcReduction="10000"/>
          </a:bodyPr>
          <a:lstStyle/>
          <a:p>
            <a:pPr marL="800100" lvl="3" indent="-342900"/>
            <a:r>
              <a:rPr lang="en-US" sz="2400" dirty="0"/>
              <a:t>Sprinkler and Fire Alarm is under Project Officer Jin Kang</a:t>
            </a:r>
          </a:p>
          <a:p>
            <a:pPr marL="457200" lvl="3" indent="0">
              <a:buNone/>
            </a:pPr>
            <a:endParaRPr lang="en-US" sz="2400" dirty="0"/>
          </a:p>
          <a:p>
            <a:pPr marL="800100" lvl="3" indent="-342900"/>
            <a:r>
              <a:rPr lang="en-US" sz="2400" dirty="0"/>
              <a:t>ACEPEX / Reliance is the current maintenance Contractor</a:t>
            </a:r>
          </a:p>
          <a:p>
            <a:endParaRPr lang="en-US" dirty="0"/>
          </a:p>
        </p:txBody>
      </p:sp>
      <p:sp>
        <p:nvSpPr>
          <p:cNvPr id="4" name="Slide Number Placeholder 3"/>
          <p:cNvSpPr>
            <a:spLocks noGrp="1"/>
          </p:cNvSpPr>
          <p:nvPr>
            <p:ph type="sldNum" sz="quarter" idx="4"/>
          </p:nvPr>
        </p:nvSpPr>
        <p:spPr>
          <a:xfrm>
            <a:off x="6553200" y="6249833"/>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17</a:t>
            </a:fld>
            <a:endParaRPr lang="en-US" dirty="0"/>
          </a:p>
        </p:txBody>
      </p:sp>
    </p:spTree>
    <p:extLst>
      <p:ext uri="{BB962C8B-B14F-4D97-AF65-F5344CB8AC3E}">
        <p14:creationId xmlns:p14="http://schemas.microsoft.com/office/powerpoint/2010/main" val="71991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554165"/>
          </a:xfrm>
        </p:spPr>
        <p:txBody>
          <a:bodyPr>
            <a:normAutofit/>
          </a:bodyPr>
          <a:lstStyle/>
          <a:p>
            <a:r>
              <a:rPr lang="en-US" sz="3200" dirty="0"/>
              <a:t>Fire Protection System Shutdown</a:t>
            </a:r>
          </a:p>
        </p:txBody>
      </p:sp>
      <p:pic>
        <p:nvPicPr>
          <p:cNvPr id="9" name="Content Placeholder 8" descr="Picture shows Fire Sprinkler clearance around duct work.">
            <a:extLst>
              <a:ext uri="{FF2B5EF4-FFF2-40B4-BE49-F238E27FC236}">
                <a16:creationId xmlns:a16="http://schemas.microsoft.com/office/drawing/2014/main" id="{F8B72D87-D0CD-4B69-840B-C2EC2E280A1E}"/>
              </a:ext>
            </a:extLst>
          </p:cNvPr>
          <p:cNvPicPr>
            <a:picLocks noGrp="1" noChangeAspect="1"/>
          </p:cNvPicPr>
          <p:nvPr>
            <p:ph sz="half" idx="1"/>
          </p:nvPr>
        </p:nvPicPr>
        <p:blipFill>
          <a:blip r:embed="rId3"/>
          <a:stretch>
            <a:fillRect/>
          </a:stretch>
        </p:blipFill>
        <p:spPr>
          <a:xfrm>
            <a:off x="645583" y="2209800"/>
            <a:ext cx="2499577" cy="2901948"/>
          </a:xfrm>
          <a:prstGeom prst="rect">
            <a:avLst/>
          </a:prstGeom>
        </p:spPr>
      </p:pic>
      <p:sp>
        <p:nvSpPr>
          <p:cNvPr id="8" name="Content Placeholder 7">
            <a:extLst>
              <a:ext uri="{FF2B5EF4-FFF2-40B4-BE49-F238E27FC236}">
                <a16:creationId xmlns:a16="http://schemas.microsoft.com/office/drawing/2014/main" id="{8EB1D25A-E2D4-4BE1-9106-CE59AF549D62}"/>
              </a:ext>
            </a:extLst>
          </p:cNvPr>
          <p:cNvSpPr>
            <a:spLocks noGrp="1"/>
          </p:cNvSpPr>
          <p:nvPr>
            <p:ph sz="half" idx="2"/>
          </p:nvPr>
        </p:nvSpPr>
        <p:spPr>
          <a:xfrm>
            <a:off x="3352800" y="1371600"/>
            <a:ext cx="5162550" cy="5349876"/>
          </a:xfrm>
        </p:spPr>
        <p:txBody>
          <a:bodyPr>
            <a:normAutofit lnSpcReduction="10000"/>
          </a:bodyPr>
          <a:lstStyle/>
          <a:p>
            <a:pPr lvl="0"/>
            <a:r>
              <a:rPr lang="en-US" dirty="0"/>
              <a:t>Fire protection outage is not a substitute for inspection request to DFM</a:t>
            </a:r>
          </a:p>
          <a:p>
            <a:pPr lvl="0"/>
            <a:r>
              <a:rPr lang="en-US" dirty="0"/>
              <a:t>2-week request time for outages</a:t>
            </a:r>
          </a:p>
          <a:p>
            <a:pPr lvl="2"/>
            <a:r>
              <a:rPr lang="en-US" b="1" dirty="0"/>
              <a:t>Use the shutdown form not work order form</a:t>
            </a:r>
            <a:endParaRPr lang="en-US" dirty="0"/>
          </a:p>
          <a:p>
            <a:pPr lvl="0"/>
            <a:r>
              <a:rPr lang="en-US" dirty="0"/>
              <a:t>Fire watch is for impairments of:</a:t>
            </a:r>
          </a:p>
          <a:p>
            <a:pPr lvl="1"/>
            <a:r>
              <a:rPr lang="en-US" dirty="0"/>
              <a:t>Full Fire alarm Systems &gt; 4 hours</a:t>
            </a:r>
          </a:p>
          <a:p>
            <a:pPr lvl="1"/>
            <a:r>
              <a:rPr lang="en-US" dirty="0"/>
              <a:t>Partial Fire Alarm System &gt; 4 or 10 hours</a:t>
            </a:r>
          </a:p>
          <a:p>
            <a:pPr lvl="1"/>
            <a:r>
              <a:rPr lang="en-US" dirty="0"/>
              <a:t>Suppression Systems &gt; 10 hours</a:t>
            </a:r>
          </a:p>
          <a:p>
            <a:endParaRPr lang="en-US" dirty="0"/>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18</a:t>
            </a:fld>
            <a:endParaRPr lang="en-US" dirty="0"/>
          </a:p>
        </p:txBody>
      </p:sp>
    </p:spTree>
    <p:extLst>
      <p:ext uri="{BB962C8B-B14F-4D97-AF65-F5344CB8AC3E}">
        <p14:creationId xmlns:p14="http://schemas.microsoft.com/office/powerpoint/2010/main" val="3957061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descr="Laboratory space that is complete and ready for beneficial occupancy.&#10;">
            <a:extLst>
              <a:ext uri="{FF2B5EF4-FFF2-40B4-BE49-F238E27FC236}">
                <a16:creationId xmlns:a16="http://schemas.microsoft.com/office/drawing/2014/main" id="{A6D446C5-B333-40A1-8945-F857A0D6CA45}"/>
              </a:ext>
            </a:extLst>
          </p:cNvPr>
          <p:cNvSpPr>
            <a:spLocks noGrp="1"/>
          </p:cNvSpPr>
          <p:nvPr>
            <p:ph sz="half" idx="2"/>
          </p:nvPr>
        </p:nvSpPr>
        <p:spPr/>
        <p:txBody>
          <a:bodyPr>
            <a:normAutofit fontScale="85000" lnSpcReduction="20000"/>
          </a:bodyPr>
          <a:lstStyle/>
          <a:p>
            <a:pPr marL="342900" lvl="0" indent="-342900">
              <a:lnSpc>
                <a:spcPct val="107000"/>
              </a:lnSpc>
              <a:spcBef>
                <a:spcPts val="0"/>
              </a:spcBef>
              <a:spcAft>
                <a:spcPts val="800"/>
              </a:spcAft>
              <a:tabLst>
                <a:tab pos="457200" algn="l"/>
              </a:tabLst>
            </a:pPr>
            <a:r>
              <a:rPr lang="en-US" dirty="0">
                <a:ea typeface="Calibri" panose="020F0502020204030204" pitchFamily="34" charset="0"/>
              </a:rPr>
              <a:t>Allows occupants in the space </a:t>
            </a:r>
          </a:p>
          <a:p>
            <a:pPr marL="342900" lvl="0" indent="-342900">
              <a:lnSpc>
                <a:spcPct val="107000"/>
              </a:lnSpc>
              <a:spcBef>
                <a:spcPts val="0"/>
              </a:spcBef>
              <a:spcAft>
                <a:spcPts val="800"/>
              </a:spcAft>
              <a:tabLst>
                <a:tab pos="457200" algn="l"/>
              </a:tabLst>
            </a:pPr>
            <a:r>
              <a:rPr lang="en-US" dirty="0">
                <a:solidFill>
                  <a:srgbClr val="FF0000"/>
                </a:solidFill>
                <a:ea typeface="Calibri" panose="020F0502020204030204" pitchFamily="34" charset="0"/>
              </a:rPr>
              <a:t>Does not constitute final approval</a:t>
            </a:r>
          </a:p>
          <a:p>
            <a:pPr marL="342900" lvl="0" indent="-342900">
              <a:lnSpc>
                <a:spcPct val="107000"/>
              </a:lnSpc>
              <a:spcBef>
                <a:spcPts val="0"/>
              </a:spcBef>
              <a:spcAft>
                <a:spcPts val="800"/>
              </a:spcAft>
              <a:tabLst>
                <a:tab pos="457200" algn="l"/>
              </a:tabLst>
            </a:pPr>
            <a:r>
              <a:rPr lang="en-US" dirty="0">
                <a:ea typeface="Calibri" panose="020F0502020204030204" pitchFamily="34" charset="0"/>
              </a:rPr>
              <a:t>Other disciplines may need to be finished prior to occupancy</a:t>
            </a:r>
          </a:p>
          <a:p>
            <a:pPr marL="342900" lvl="0" indent="-342900">
              <a:lnSpc>
                <a:spcPct val="107000"/>
              </a:lnSpc>
              <a:spcBef>
                <a:spcPts val="0"/>
              </a:spcBef>
              <a:spcAft>
                <a:spcPts val="800"/>
              </a:spcAft>
              <a:tabLst>
                <a:tab pos="457200" algn="l"/>
              </a:tabLst>
            </a:pPr>
            <a:r>
              <a:rPr lang="en-US" dirty="0">
                <a:ea typeface="Calibri" panose="020F0502020204030204" pitchFamily="34" charset="0"/>
              </a:rPr>
              <a:t>Sprinkler and fire alarm as-builts are needed prior to contractor final payment</a:t>
            </a:r>
          </a:p>
          <a:p>
            <a:endParaRPr lang="en-US" dirty="0"/>
          </a:p>
        </p:txBody>
      </p:sp>
      <p:pic>
        <p:nvPicPr>
          <p:cNvPr id="9" name="Content Placeholder 8" descr="Photo of a  Laboratory Space ready for beneficial occupancy. ">
            <a:extLst>
              <a:ext uri="{FF2B5EF4-FFF2-40B4-BE49-F238E27FC236}">
                <a16:creationId xmlns:a16="http://schemas.microsoft.com/office/drawing/2014/main" id="{7AC47CEB-A9F3-469E-8CC6-3F999492AFEF}"/>
              </a:ext>
            </a:extLst>
          </p:cNvPr>
          <p:cNvPicPr>
            <a:picLocks noGrp="1" noChangeAspect="1"/>
          </p:cNvPicPr>
          <p:nvPr>
            <p:ph sz="half" idx="1"/>
          </p:nvPr>
        </p:nvPicPr>
        <p:blipFill>
          <a:blip r:embed="rId3"/>
          <a:stretch>
            <a:fillRect/>
          </a:stretch>
        </p:blipFill>
        <p:spPr>
          <a:xfrm>
            <a:off x="1347267" y="1825625"/>
            <a:ext cx="2448966" cy="4351338"/>
          </a:xfrm>
          <a:prstGeom prst="rect">
            <a:avLst/>
          </a:prstGeom>
        </p:spPr>
      </p:pic>
      <p:sp>
        <p:nvSpPr>
          <p:cNvPr id="2" name="Title 1"/>
          <p:cNvSpPr>
            <a:spLocks noGrp="1"/>
          </p:cNvSpPr>
          <p:nvPr>
            <p:ph type="title"/>
          </p:nvPr>
        </p:nvSpPr>
        <p:spPr/>
        <p:txBody>
          <a:bodyPr>
            <a:normAutofit/>
          </a:bodyPr>
          <a:lstStyle/>
          <a:p>
            <a:r>
              <a:rPr lang="en-US" sz="3200" dirty="0"/>
              <a:t>Beneficial Occupancy</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19</a:t>
            </a:fld>
            <a:endParaRPr lang="en-US" dirty="0"/>
          </a:p>
        </p:txBody>
      </p:sp>
    </p:spTree>
    <p:extLst>
      <p:ext uri="{BB962C8B-B14F-4D97-AF65-F5344CB8AC3E}">
        <p14:creationId xmlns:p14="http://schemas.microsoft.com/office/powerpoint/2010/main" val="152295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772400" cy="838200"/>
          </a:xfrm>
        </p:spPr>
        <p:txBody>
          <a:bodyPr>
            <a:normAutofit/>
          </a:bodyPr>
          <a:lstStyle/>
          <a:p>
            <a:r>
              <a:rPr lang="en-US" sz="3200" dirty="0"/>
              <a:t>Welcome to our NIH Team </a:t>
            </a:r>
            <a:endParaRPr lang="en-US" sz="3200" i="1" dirty="0">
              <a:solidFill>
                <a:srgbClr val="003399"/>
              </a:solidFill>
            </a:endParaRPr>
          </a:p>
        </p:txBody>
      </p:sp>
      <p:sp>
        <p:nvSpPr>
          <p:cNvPr id="3" name="Subtitle 2"/>
          <p:cNvSpPr>
            <a:spLocks noGrp="1"/>
          </p:cNvSpPr>
          <p:nvPr>
            <p:ph type="subTitle" idx="1"/>
          </p:nvPr>
        </p:nvSpPr>
        <p:spPr>
          <a:xfrm>
            <a:off x="595992" y="1600200"/>
            <a:ext cx="8090807" cy="4756151"/>
          </a:xfrm>
        </p:spPr>
        <p:txBody>
          <a:bodyPr>
            <a:normAutofit/>
          </a:bodyPr>
          <a:lstStyle/>
          <a:p>
            <a:pPr>
              <a:lnSpc>
                <a:spcPct val="100000"/>
              </a:lnSpc>
              <a:spcBef>
                <a:spcPct val="20000"/>
              </a:spcBef>
            </a:pPr>
            <a:r>
              <a:rPr lang="en-US" sz="2800" b="1" dirty="0">
                <a:solidFill>
                  <a:prstClr val="black"/>
                </a:solidFill>
              </a:rPr>
              <a:t>Office of Acquisition (OA)</a:t>
            </a:r>
          </a:p>
          <a:p>
            <a:pPr lvl="0">
              <a:lnSpc>
                <a:spcPct val="100000"/>
              </a:lnSpc>
              <a:spcBef>
                <a:spcPct val="20000"/>
              </a:spcBef>
            </a:pPr>
            <a:r>
              <a:rPr lang="en-US" sz="2800" dirty="0">
                <a:solidFill>
                  <a:prstClr val="black"/>
                </a:solidFill>
              </a:rPr>
              <a:t>MACC - Contracting Officer (CO) - Pete Miller</a:t>
            </a:r>
          </a:p>
          <a:p>
            <a:pPr>
              <a:lnSpc>
                <a:spcPct val="100000"/>
              </a:lnSpc>
              <a:spcBef>
                <a:spcPct val="20000"/>
              </a:spcBef>
            </a:pPr>
            <a:endParaRPr lang="en-US" sz="2800" b="1" dirty="0">
              <a:solidFill>
                <a:prstClr val="black"/>
              </a:solidFill>
            </a:endParaRPr>
          </a:p>
          <a:p>
            <a:pPr>
              <a:lnSpc>
                <a:spcPct val="100000"/>
              </a:lnSpc>
              <a:spcBef>
                <a:spcPct val="20000"/>
              </a:spcBef>
            </a:pPr>
            <a:endParaRPr lang="en-US" sz="2800" b="1" dirty="0">
              <a:solidFill>
                <a:prstClr val="black"/>
              </a:solidFill>
            </a:endParaRPr>
          </a:p>
          <a:p>
            <a:pPr>
              <a:lnSpc>
                <a:spcPct val="100000"/>
              </a:lnSpc>
              <a:spcBef>
                <a:spcPct val="20000"/>
              </a:spcBef>
            </a:pPr>
            <a:r>
              <a:rPr lang="en-US" sz="2800" b="1" dirty="0">
                <a:solidFill>
                  <a:prstClr val="black"/>
                </a:solidFill>
              </a:rPr>
              <a:t>Design and Construction Management (DDCM)</a:t>
            </a:r>
          </a:p>
          <a:p>
            <a:pPr lvl="0">
              <a:lnSpc>
                <a:spcPct val="100000"/>
              </a:lnSpc>
              <a:spcBef>
                <a:spcPct val="20000"/>
              </a:spcBef>
            </a:pPr>
            <a:r>
              <a:rPr lang="en-US" sz="2800" dirty="0">
                <a:solidFill>
                  <a:prstClr val="black"/>
                </a:solidFill>
              </a:rPr>
              <a:t>MACC -Contracting Officer Representative </a:t>
            </a:r>
          </a:p>
          <a:p>
            <a:pPr lvl="0">
              <a:lnSpc>
                <a:spcPct val="100000"/>
              </a:lnSpc>
              <a:spcBef>
                <a:spcPct val="20000"/>
              </a:spcBef>
            </a:pPr>
            <a:r>
              <a:rPr lang="en-US" sz="2800" dirty="0">
                <a:solidFill>
                  <a:prstClr val="black"/>
                </a:solidFill>
              </a:rPr>
              <a:t>             (COR) – Jim Ng</a:t>
            </a:r>
          </a:p>
          <a:p>
            <a:pPr marL="342900" lvl="0" indent="-342900">
              <a:lnSpc>
                <a:spcPct val="100000"/>
              </a:lnSpc>
              <a:spcBef>
                <a:spcPct val="20000"/>
              </a:spcBef>
              <a:buFont typeface="Arial" pitchFamily="34" charset="0"/>
              <a:buChar char="•"/>
            </a:pPr>
            <a:endParaRPr lang="en-US" sz="3100" dirty="0">
              <a:solidFill>
                <a:prstClr val="black"/>
              </a:solidFill>
            </a:endParaRPr>
          </a:p>
          <a:p>
            <a:pPr lvl="0" algn="l">
              <a:lnSpc>
                <a:spcPct val="100000"/>
              </a:lnSpc>
              <a:spcBef>
                <a:spcPct val="20000"/>
              </a:spcBef>
            </a:pPr>
            <a:endParaRPr lang="en-US" sz="3100" dirty="0">
              <a:solidFill>
                <a:prstClr val="black"/>
              </a:solidFill>
              <a:latin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4E51878C-36D9-467F-AA8C-AB4A0C4DBB22}"/>
              </a:ext>
            </a:extLst>
          </p:cNvPr>
          <p:cNvSpPr>
            <a:spLocks noGrp="1"/>
          </p:cNvSpPr>
          <p:nvPr>
            <p:ph type="sldNum" sz="quarter" idx="12"/>
          </p:nvPr>
        </p:nvSpPr>
        <p:spPr/>
        <p:txBody>
          <a:bodyPr/>
          <a:lstStyle/>
          <a:p>
            <a:fld id="{8AFCBD3F-D718-4D44-B63A-80EF7FAF76F1}" type="slidenum">
              <a:rPr lang="en-US" smtClean="0"/>
              <a:t>2</a:t>
            </a:fld>
            <a:endParaRPr lang="en-US" dirty="0"/>
          </a:p>
        </p:txBody>
      </p:sp>
    </p:spTree>
    <p:extLst>
      <p:ext uri="{BB962C8B-B14F-4D97-AF65-F5344CB8AC3E}">
        <p14:creationId xmlns:p14="http://schemas.microsoft.com/office/powerpoint/2010/main" val="123867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0EF6CAF-20ED-49E7-B93C-DBDFC6580678}"/>
              </a:ext>
            </a:extLst>
          </p:cNvPr>
          <p:cNvSpPr>
            <a:spLocks noGrp="1"/>
          </p:cNvSpPr>
          <p:nvPr>
            <p:ph sz="half" idx="2"/>
          </p:nvPr>
        </p:nvSpPr>
        <p:spPr>
          <a:xfrm>
            <a:off x="4953000" y="3124200"/>
            <a:ext cx="3886200" cy="1325563"/>
          </a:xfrm>
        </p:spPr>
        <p:txBody>
          <a:bodyPr>
            <a:normAutofit fontScale="62500" lnSpcReduction="20000"/>
          </a:bodyPr>
          <a:lstStyle/>
          <a:p>
            <a:pPr marL="342900" lvl="0" indent="-342900">
              <a:lnSpc>
                <a:spcPct val="107000"/>
              </a:lnSpc>
              <a:spcBef>
                <a:spcPts val="0"/>
              </a:spcBef>
              <a:spcAft>
                <a:spcPts val="800"/>
              </a:spcAft>
              <a:tabLst>
                <a:tab pos="457200" algn="l"/>
              </a:tabLst>
            </a:pPr>
            <a:r>
              <a:rPr lang="en-US" sz="4000" dirty="0">
                <a:ea typeface="Calibri" panose="020F0502020204030204" pitchFamily="34" charset="0"/>
              </a:rPr>
              <a:t>Submit Project Notification Form</a:t>
            </a:r>
          </a:p>
          <a:p>
            <a:pPr marL="342900" lvl="0" indent="-342900">
              <a:lnSpc>
                <a:spcPct val="107000"/>
              </a:lnSpc>
              <a:spcBef>
                <a:spcPts val="0"/>
              </a:spcBef>
              <a:spcAft>
                <a:spcPts val="800"/>
              </a:spcAft>
              <a:tabLst>
                <a:tab pos="457200" algn="l"/>
              </a:tabLst>
            </a:pPr>
            <a:r>
              <a:rPr lang="en-US" sz="4000" dirty="0">
                <a:ea typeface="Calibri" panose="020F0502020204030204" pitchFamily="34" charset="0"/>
              </a:rPr>
              <a:t>ILSM survey</a:t>
            </a:r>
          </a:p>
          <a:p>
            <a:endParaRPr lang="en-US" dirty="0"/>
          </a:p>
        </p:txBody>
      </p:sp>
      <p:pic>
        <p:nvPicPr>
          <p:cNvPr id="10" name="Content Placeholder 9" descr="Photo of the NIH Campus and the Building #10 Complex.">
            <a:extLst>
              <a:ext uri="{FF2B5EF4-FFF2-40B4-BE49-F238E27FC236}">
                <a16:creationId xmlns:a16="http://schemas.microsoft.com/office/drawing/2014/main" id="{7BD06F93-F2B7-40FA-8F1B-ED87031AC9FF}"/>
              </a:ext>
            </a:extLst>
          </p:cNvPr>
          <p:cNvPicPr>
            <a:picLocks noGrp="1" noChangeAspect="1"/>
          </p:cNvPicPr>
          <p:nvPr>
            <p:ph sz="half" idx="1"/>
          </p:nvPr>
        </p:nvPicPr>
        <p:blipFill>
          <a:blip r:embed="rId3"/>
          <a:stretch>
            <a:fillRect/>
          </a:stretch>
        </p:blipFill>
        <p:spPr>
          <a:xfrm>
            <a:off x="698679" y="2591986"/>
            <a:ext cx="3886200" cy="2818611"/>
          </a:xfrm>
          <a:prstGeom prst="rect">
            <a:avLst/>
          </a:prstGeom>
        </p:spPr>
      </p:pic>
      <p:sp>
        <p:nvSpPr>
          <p:cNvPr id="2" name="Title 1"/>
          <p:cNvSpPr>
            <a:spLocks noGrp="1"/>
          </p:cNvSpPr>
          <p:nvPr>
            <p:ph type="title"/>
          </p:nvPr>
        </p:nvSpPr>
        <p:spPr/>
        <p:txBody>
          <a:bodyPr>
            <a:normAutofit/>
          </a:bodyPr>
          <a:lstStyle/>
          <a:p>
            <a:r>
              <a:rPr lang="en-US" sz="3200" dirty="0"/>
              <a:t>CRC / Building 10 Complex Reminders</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20</a:t>
            </a:fld>
            <a:endParaRPr lang="en-US" dirty="0"/>
          </a:p>
        </p:txBody>
      </p:sp>
    </p:spTree>
    <p:extLst>
      <p:ext uri="{BB962C8B-B14F-4D97-AF65-F5344CB8AC3E}">
        <p14:creationId xmlns:p14="http://schemas.microsoft.com/office/powerpoint/2010/main" val="325557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9349-3748-4864-B9B7-1FEAE9AEAD8A}"/>
              </a:ext>
            </a:extLst>
          </p:cNvPr>
          <p:cNvSpPr>
            <a:spLocks noGrp="1"/>
          </p:cNvSpPr>
          <p:nvPr>
            <p:ph type="title"/>
          </p:nvPr>
        </p:nvSpPr>
        <p:spPr/>
        <p:txBody>
          <a:bodyPr/>
          <a:lstStyle/>
          <a:p>
            <a:br>
              <a:rPr lang="en-US" dirty="0"/>
            </a:br>
            <a:r>
              <a:rPr lang="en-US" sz="3200" dirty="0"/>
              <a:t>Administrative Interpretations</a:t>
            </a:r>
            <a:br>
              <a:rPr lang="en-US" dirty="0"/>
            </a:br>
            <a:endParaRPr lang="en-US" dirty="0"/>
          </a:p>
        </p:txBody>
      </p:sp>
      <p:sp>
        <p:nvSpPr>
          <p:cNvPr id="3" name="Content Placeholder 2">
            <a:extLst>
              <a:ext uri="{FF2B5EF4-FFF2-40B4-BE49-F238E27FC236}">
                <a16:creationId xmlns:a16="http://schemas.microsoft.com/office/drawing/2014/main" id="{D6898AC2-3BE9-4205-B6BB-BAFF4C54C897}"/>
              </a:ext>
            </a:extLst>
          </p:cNvPr>
          <p:cNvSpPr>
            <a:spLocks noGrp="1"/>
          </p:cNvSpPr>
          <p:nvPr>
            <p:ph idx="1"/>
          </p:nvPr>
        </p:nvSpPr>
        <p:spPr/>
        <p:txBody>
          <a:bodyPr/>
          <a:lstStyle/>
          <a:p>
            <a:r>
              <a:rPr lang="en-US" dirty="0"/>
              <a:t>Found on the DFM’s website:</a:t>
            </a:r>
          </a:p>
          <a:p>
            <a:pPr lvl="1"/>
            <a:r>
              <a:rPr lang="en-US" dirty="0">
                <a:hlinkClick r:id="rId2"/>
              </a:rPr>
              <a:t>https://www.ors.od.nih.gov/ser/dfm/Pages/Administrative-Interpretations.aspx</a:t>
            </a:r>
            <a:endParaRPr lang="en-US" dirty="0"/>
          </a:p>
          <a:p>
            <a:pPr lvl="1"/>
            <a:r>
              <a:rPr lang="en-US" dirty="0"/>
              <a:t>Google “NIH DFM Administrative Interpretations”</a:t>
            </a:r>
          </a:p>
          <a:p>
            <a:endParaRPr lang="en-US" dirty="0"/>
          </a:p>
          <a:p>
            <a:r>
              <a:rPr lang="en-US" dirty="0"/>
              <a:t>Covers</a:t>
            </a:r>
          </a:p>
          <a:p>
            <a:pPr lvl="1"/>
            <a:r>
              <a:rPr lang="en-US" dirty="0"/>
              <a:t>Code Equivalency Requirements</a:t>
            </a:r>
          </a:p>
          <a:p>
            <a:pPr lvl="1"/>
            <a:r>
              <a:rPr lang="en-US" dirty="0"/>
              <a:t>Shop Drawing Submittals</a:t>
            </a:r>
          </a:p>
          <a:p>
            <a:pPr lvl="1"/>
            <a:r>
              <a:rPr lang="en-US" dirty="0"/>
              <a:t>Construction Separation </a:t>
            </a:r>
          </a:p>
          <a:p>
            <a:endParaRPr lang="en-US" dirty="0"/>
          </a:p>
          <a:p>
            <a:endParaRPr lang="en-US" dirty="0"/>
          </a:p>
        </p:txBody>
      </p:sp>
      <p:sp>
        <p:nvSpPr>
          <p:cNvPr id="4" name="Slide Number Placeholder 3">
            <a:extLst>
              <a:ext uri="{FF2B5EF4-FFF2-40B4-BE49-F238E27FC236}">
                <a16:creationId xmlns:a16="http://schemas.microsoft.com/office/drawing/2014/main" id="{961312C0-9D4D-4DCC-9E3B-BC15082CB4F3}"/>
              </a:ext>
            </a:extLst>
          </p:cNvPr>
          <p:cNvSpPr>
            <a:spLocks noGrp="1"/>
          </p:cNvSpPr>
          <p:nvPr>
            <p:ph type="sldNum" sz="quarter" idx="4"/>
          </p:nvPr>
        </p:nvSpPr>
        <p:spPr>
          <a:xfrm>
            <a:off x="6553200" y="6249833"/>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21</a:t>
            </a:fld>
            <a:endParaRPr lang="en-US" dirty="0"/>
          </a:p>
        </p:txBody>
      </p:sp>
    </p:spTree>
    <p:extLst>
      <p:ext uri="{BB962C8B-B14F-4D97-AF65-F5344CB8AC3E}">
        <p14:creationId xmlns:p14="http://schemas.microsoft.com/office/powerpoint/2010/main" val="425990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hoto of a doorway with Fire retardant plastic.">
            <a:extLst>
              <a:ext uri="{FF2B5EF4-FFF2-40B4-BE49-F238E27FC236}">
                <a16:creationId xmlns:a16="http://schemas.microsoft.com/office/drawing/2014/main" id="{CD532F57-5CB4-4442-BBC3-F2175F8F9E2E}"/>
              </a:ext>
            </a:extLst>
          </p:cNvPr>
          <p:cNvPicPr>
            <a:picLocks noGrp="1" noChangeAspect="1"/>
          </p:cNvPicPr>
          <p:nvPr>
            <p:ph sz="half" idx="2"/>
          </p:nvPr>
        </p:nvPicPr>
        <p:blipFill>
          <a:blip r:embed="rId2"/>
          <a:stretch>
            <a:fillRect/>
          </a:stretch>
        </p:blipFill>
        <p:spPr>
          <a:xfrm>
            <a:off x="5529743" y="1447800"/>
            <a:ext cx="2852257" cy="4495799"/>
          </a:xfrm>
          <a:prstGeom prst="rect">
            <a:avLst/>
          </a:prstGeom>
        </p:spPr>
      </p:pic>
      <p:sp>
        <p:nvSpPr>
          <p:cNvPr id="7" name="Content Placeholder 6" descr="Photo of Fire Retardant Plastic stretched over a Doorway.">
            <a:extLst>
              <a:ext uri="{FF2B5EF4-FFF2-40B4-BE49-F238E27FC236}">
                <a16:creationId xmlns:a16="http://schemas.microsoft.com/office/drawing/2014/main" id="{6371E872-B1DE-4319-90BC-710101422375}"/>
              </a:ext>
            </a:extLst>
          </p:cNvPr>
          <p:cNvSpPr>
            <a:spLocks noGrp="1"/>
          </p:cNvSpPr>
          <p:nvPr>
            <p:ph sz="half" idx="1"/>
          </p:nvPr>
        </p:nvSpPr>
        <p:spPr>
          <a:xfrm>
            <a:off x="628650" y="1219200"/>
            <a:ext cx="4552950" cy="5334000"/>
          </a:xfrm>
        </p:spPr>
        <p:txBody>
          <a:bodyPr>
            <a:normAutofit fontScale="70000" lnSpcReduction="20000"/>
          </a:bodyPr>
          <a:lstStyle/>
          <a:p>
            <a:pPr marL="0" marR="0" indent="0">
              <a:lnSpc>
                <a:spcPct val="107000"/>
              </a:lnSpc>
              <a:spcBef>
                <a:spcPts val="0"/>
              </a:spcBef>
              <a:spcAft>
                <a:spcPts val="800"/>
              </a:spcAft>
              <a:buNone/>
            </a:pPr>
            <a:r>
              <a:rPr lang="en-US" b="1" dirty="0">
                <a:ea typeface="Calibri" panose="020F0502020204030204" pitchFamily="34" charset="0"/>
              </a:rPr>
              <a:t>Applies to Higher Hazard Construction</a:t>
            </a:r>
          </a:p>
          <a:p>
            <a:pPr marL="342900" marR="0" lvl="0" indent="-342900">
              <a:lnSpc>
                <a:spcPct val="107000"/>
              </a:lnSpc>
              <a:spcBef>
                <a:spcPts val="0"/>
              </a:spcBef>
              <a:spcAft>
                <a:spcPts val="800"/>
              </a:spcAft>
              <a:buFont typeface="+mj-lt"/>
              <a:buAutoNum type="arabicPeriod"/>
              <a:tabLst>
                <a:tab pos="457200" algn="l"/>
              </a:tabLst>
            </a:pPr>
            <a:r>
              <a:rPr lang="en-US" dirty="0">
                <a:ea typeface="Calibri" panose="020F0502020204030204" pitchFamily="34" charset="0"/>
              </a:rPr>
              <a:t>Any project &lt;30 days</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Fire retardant plastic</a:t>
            </a:r>
          </a:p>
          <a:p>
            <a:pPr marL="342900" marR="0" lvl="0" indent="-342900">
              <a:lnSpc>
                <a:spcPct val="107000"/>
              </a:lnSpc>
              <a:spcBef>
                <a:spcPts val="0"/>
              </a:spcBef>
              <a:spcAft>
                <a:spcPts val="800"/>
              </a:spcAft>
              <a:buFont typeface="+mj-lt"/>
              <a:buAutoNum type="arabicPeriod" startAt="2"/>
              <a:tabLst>
                <a:tab pos="457200" algn="l"/>
              </a:tabLst>
            </a:pPr>
            <a:r>
              <a:rPr lang="en-US" dirty="0">
                <a:ea typeface="Calibri" panose="020F0502020204030204" pitchFamily="34" charset="0"/>
              </a:rPr>
              <a:t>Repair, renovation outside CRC &gt; 30 days</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Fire retardant plastic</a:t>
            </a:r>
          </a:p>
          <a:p>
            <a:pPr marL="342900" marR="0" lvl="0" indent="-342900">
              <a:lnSpc>
                <a:spcPct val="107000"/>
              </a:lnSpc>
              <a:spcBef>
                <a:spcPts val="0"/>
              </a:spcBef>
              <a:spcAft>
                <a:spcPts val="800"/>
              </a:spcAft>
              <a:buFont typeface="+mj-lt"/>
              <a:buAutoNum type="arabicPeriod" startAt="3"/>
              <a:tabLst>
                <a:tab pos="457200" algn="l"/>
              </a:tabLst>
            </a:pPr>
            <a:r>
              <a:rPr lang="en-US" dirty="0">
                <a:ea typeface="Calibri" panose="020F0502020204030204" pitchFamily="34" charset="0"/>
              </a:rPr>
              <a:t>Modification or Reconstruction &gt; 30 days</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See Admin </a:t>
            </a:r>
            <a:r>
              <a:rPr lang="en-US" dirty="0" err="1">
                <a:ea typeface="Calibri" panose="020F0502020204030204" pitchFamily="34" charset="0"/>
              </a:rPr>
              <a:t>Interp</a:t>
            </a:r>
            <a:r>
              <a:rPr lang="en-US" dirty="0">
                <a:ea typeface="Calibri" panose="020F0502020204030204" pitchFamily="34" charset="0"/>
              </a:rPr>
              <a:t> 17-4</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Allowances for existing walls </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Allowance for partial ceiling removal</a:t>
            </a:r>
          </a:p>
          <a:p>
            <a:pPr marL="0" marR="0" indent="0">
              <a:lnSpc>
                <a:spcPct val="107000"/>
              </a:lnSpc>
              <a:spcBef>
                <a:spcPts val="0"/>
              </a:spcBef>
              <a:spcAft>
                <a:spcPts val="800"/>
              </a:spcAft>
              <a:buNone/>
            </a:pPr>
            <a:r>
              <a:rPr lang="en-US" b="1" dirty="0">
                <a:ea typeface="Calibri" panose="020F0502020204030204" pitchFamily="34" charset="0"/>
              </a:rPr>
              <a:t>Building 10: </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Comply with ILSM Requirements</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No option 2 above</a:t>
            </a:r>
          </a:p>
          <a:p>
            <a:pPr marL="742950" lvl="1" indent="-285750">
              <a:lnSpc>
                <a:spcPct val="107000"/>
              </a:lnSpc>
              <a:spcBef>
                <a:spcPts val="0"/>
              </a:spcBef>
              <a:spcAft>
                <a:spcPts val="800"/>
              </a:spcAft>
              <a:tabLst>
                <a:tab pos="914400" algn="l"/>
              </a:tabLst>
            </a:pPr>
            <a:r>
              <a:rPr lang="en-US" dirty="0">
                <a:ea typeface="Calibri" panose="020F0502020204030204" pitchFamily="34" charset="0"/>
              </a:rPr>
              <a:t>Fire watch if sprinkler is out of service</a:t>
            </a:r>
          </a:p>
        </p:txBody>
      </p:sp>
      <p:sp>
        <p:nvSpPr>
          <p:cNvPr id="2" name="Title 1"/>
          <p:cNvSpPr>
            <a:spLocks noGrp="1"/>
          </p:cNvSpPr>
          <p:nvPr>
            <p:ph type="title"/>
          </p:nvPr>
        </p:nvSpPr>
        <p:spPr>
          <a:xfrm>
            <a:off x="628650" y="457199"/>
            <a:ext cx="7886700" cy="762001"/>
          </a:xfrm>
        </p:spPr>
        <p:txBody>
          <a:bodyPr>
            <a:noAutofit/>
          </a:bodyPr>
          <a:lstStyle/>
          <a:p>
            <a:r>
              <a:rPr lang="en-US" sz="3200" dirty="0"/>
              <a:t>Construction Separation or Protection</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22</a:t>
            </a:fld>
            <a:endParaRPr lang="en-US" dirty="0"/>
          </a:p>
        </p:txBody>
      </p:sp>
    </p:spTree>
    <p:extLst>
      <p:ext uri="{BB962C8B-B14F-4D97-AF65-F5344CB8AC3E}">
        <p14:creationId xmlns:p14="http://schemas.microsoft.com/office/powerpoint/2010/main" val="11109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886700" cy="1325563"/>
          </a:xfrm>
        </p:spPr>
        <p:txBody>
          <a:bodyPr>
            <a:normAutofit/>
          </a:bodyPr>
          <a:lstStyle/>
          <a:p>
            <a:r>
              <a:rPr lang="en-US" sz="3200" dirty="0"/>
              <a:t>Recurring Issues</a:t>
            </a:r>
          </a:p>
        </p:txBody>
      </p:sp>
      <p:sp>
        <p:nvSpPr>
          <p:cNvPr id="4" name="Content Placeholder 3">
            <a:extLst>
              <a:ext uri="{FF2B5EF4-FFF2-40B4-BE49-F238E27FC236}">
                <a16:creationId xmlns:a16="http://schemas.microsoft.com/office/drawing/2014/main" id="{F527427B-B438-4FAB-A6DE-327AC546144F}"/>
              </a:ext>
            </a:extLst>
          </p:cNvPr>
          <p:cNvSpPr>
            <a:spLocks noGrp="1"/>
          </p:cNvSpPr>
          <p:nvPr>
            <p:ph idx="1"/>
          </p:nvPr>
        </p:nvSpPr>
        <p:spPr>
          <a:xfrm>
            <a:off x="2293883" y="1934614"/>
            <a:ext cx="4556234" cy="2988771"/>
          </a:xfrm>
        </p:spPr>
        <p:txBody>
          <a:bodyPr/>
          <a:lstStyle/>
          <a:p>
            <a:r>
              <a:rPr lang="en-US" dirty="0"/>
              <a:t>Design Drawings</a:t>
            </a:r>
          </a:p>
          <a:p>
            <a:r>
              <a:rPr lang="en-US" dirty="0"/>
              <a:t>DFM’s Scope</a:t>
            </a:r>
          </a:p>
          <a:p>
            <a:r>
              <a:rPr lang="en-US" dirty="0"/>
              <a:t>Work without Permits</a:t>
            </a:r>
          </a:p>
          <a:p>
            <a:r>
              <a:rPr lang="en-US" dirty="0"/>
              <a:t>Existing Deficiencies Uncovered During Construction</a:t>
            </a:r>
          </a:p>
          <a:p>
            <a:endParaRPr lang="en-US" dirty="0"/>
          </a:p>
        </p:txBody>
      </p:sp>
      <p:sp>
        <p:nvSpPr>
          <p:cNvPr id="3" name="Slide Number Placeholder 2">
            <a:extLst>
              <a:ext uri="{FF2B5EF4-FFF2-40B4-BE49-F238E27FC236}">
                <a16:creationId xmlns:a16="http://schemas.microsoft.com/office/drawing/2014/main" id="{11DBAC0C-CFA5-400D-99EA-6A53A017E76F}"/>
              </a:ext>
            </a:extLst>
          </p:cNvPr>
          <p:cNvSpPr>
            <a:spLocks noGrp="1"/>
          </p:cNvSpPr>
          <p:nvPr>
            <p:ph type="sldNum" sz="quarter" idx="12"/>
          </p:nvPr>
        </p:nvSpPr>
        <p:spPr/>
        <p:txBody>
          <a:bodyPr/>
          <a:lstStyle/>
          <a:p>
            <a:fld id="{8AFCBD3F-D718-4D44-B63A-80EF7FAF76F1}" type="slidenum">
              <a:rPr lang="en-US" smtClean="0"/>
              <a:t>23</a:t>
            </a:fld>
            <a:endParaRPr lang="en-US" dirty="0"/>
          </a:p>
        </p:txBody>
      </p:sp>
    </p:spTree>
    <p:extLst>
      <p:ext uri="{BB962C8B-B14F-4D97-AF65-F5344CB8AC3E}">
        <p14:creationId xmlns:p14="http://schemas.microsoft.com/office/powerpoint/2010/main" val="16912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FEF4-6614-4ECB-B707-FB272EBFE404}"/>
              </a:ext>
            </a:extLst>
          </p:cNvPr>
          <p:cNvSpPr>
            <a:spLocks noGrp="1"/>
          </p:cNvSpPr>
          <p:nvPr>
            <p:ph type="title"/>
          </p:nvPr>
        </p:nvSpPr>
        <p:spPr/>
        <p:txBody>
          <a:bodyPr>
            <a:normAutofit/>
          </a:bodyPr>
          <a:lstStyle/>
          <a:p>
            <a:r>
              <a:rPr lang="en-US" sz="3200" dirty="0"/>
              <a:t>Design Drawings</a:t>
            </a:r>
          </a:p>
        </p:txBody>
      </p:sp>
      <p:sp>
        <p:nvSpPr>
          <p:cNvPr id="3" name="Content Placeholder 2">
            <a:extLst>
              <a:ext uri="{FF2B5EF4-FFF2-40B4-BE49-F238E27FC236}">
                <a16:creationId xmlns:a16="http://schemas.microsoft.com/office/drawing/2014/main" id="{B00F9859-C102-45F4-8C35-87A38BDF0170}"/>
              </a:ext>
            </a:extLst>
          </p:cNvPr>
          <p:cNvSpPr>
            <a:spLocks noGrp="1"/>
          </p:cNvSpPr>
          <p:nvPr>
            <p:ph idx="1"/>
          </p:nvPr>
        </p:nvSpPr>
        <p:spPr/>
        <p:txBody>
          <a:bodyPr/>
          <a:lstStyle/>
          <a:p>
            <a:pPr marL="0" indent="0">
              <a:buNone/>
            </a:pPr>
            <a:r>
              <a:rPr lang="en-US" dirty="0"/>
              <a:t>Provide Life Safety Drawings</a:t>
            </a:r>
          </a:p>
          <a:p>
            <a:pPr lvl="1"/>
            <a:r>
              <a:rPr lang="en-US" dirty="0"/>
              <a:t>Use NFPA 101 for Egress</a:t>
            </a:r>
          </a:p>
          <a:p>
            <a:pPr lvl="1"/>
            <a:endParaRPr lang="en-US" dirty="0"/>
          </a:p>
          <a:p>
            <a:pPr marL="0" indent="0">
              <a:buNone/>
            </a:pPr>
            <a:r>
              <a:rPr lang="en-US" dirty="0"/>
              <a:t>NFPA and IBC Edition: </a:t>
            </a:r>
          </a:p>
          <a:p>
            <a:pPr lvl="1"/>
            <a:r>
              <a:rPr lang="en-US" dirty="0"/>
              <a:t>As of “contract notice to proceed”</a:t>
            </a:r>
          </a:p>
          <a:p>
            <a:pPr lvl="1"/>
            <a:r>
              <a:rPr lang="en-US" dirty="0"/>
              <a:t>2012 NFPA Life Safety Code for Joint Commission areas</a:t>
            </a:r>
          </a:p>
          <a:p>
            <a:endParaRPr lang="en-US" dirty="0"/>
          </a:p>
          <a:p>
            <a:pPr marL="0" indent="0">
              <a:buNone/>
            </a:pPr>
            <a:r>
              <a:rPr lang="en-US" dirty="0"/>
              <a:t>Final Construction Drawings are Sealed</a:t>
            </a:r>
          </a:p>
          <a:p>
            <a:pPr lvl="1"/>
            <a:endParaRPr lang="en-US" dirty="0"/>
          </a:p>
        </p:txBody>
      </p:sp>
      <p:sp>
        <p:nvSpPr>
          <p:cNvPr id="4" name="Slide Number Placeholder 3">
            <a:extLst>
              <a:ext uri="{FF2B5EF4-FFF2-40B4-BE49-F238E27FC236}">
                <a16:creationId xmlns:a16="http://schemas.microsoft.com/office/drawing/2014/main" id="{D08FA98C-E770-49A3-B68D-24F392126D10}"/>
              </a:ext>
            </a:extLst>
          </p:cNvPr>
          <p:cNvSpPr>
            <a:spLocks noGrp="1"/>
          </p:cNvSpPr>
          <p:nvPr>
            <p:ph type="sldNum" sz="quarter" idx="4"/>
          </p:nvPr>
        </p:nvSpPr>
        <p:spPr>
          <a:xfrm>
            <a:off x="6553200" y="6249833"/>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24</a:t>
            </a:fld>
            <a:endParaRPr lang="en-US" dirty="0"/>
          </a:p>
        </p:txBody>
      </p:sp>
    </p:spTree>
    <p:extLst>
      <p:ext uri="{BB962C8B-B14F-4D97-AF65-F5344CB8AC3E}">
        <p14:creationId xmlns:p14="http://schemas.microsoft.com/office/powerpoint/2010/main" val="81844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8E2D-9948-4D7A-8CD9-469B257DA6E7}"/>
              </a:ext>
            </a:extLst>
          </p:cNvPr>
          <p:cNvSpPr>
            <a:spLocks noGrp="1"/>
          </p:cNvSpPr>
          <p:nvPr>
            <p:ph type="title"/>
          </p:nvPr>
        </p:nvSpPr>
        <p:spPr/>
        <p:txBody>
          <a:bodyPr>
            <a:normAutofit/>
          </a:bodyPr>
          <a:lstStyle/>
          <a:p>
            <a:r>
              <a:rPr lang="en-US" sz="3200" dirty="0"/>
              <a:t>DFM’s Scope of Authority</a:t>
            </a:r>
          </a:p>
        </p:txBody>
      </p:sp>
      <p:sp>
        <p:nvSpPr>
          <p:cNvPr id="3" name="Content Placeholder 2">
            <a:extLst>
              <a:ext uri="{FF2B5EF4-FFF2-40B4-BE49-F238E27FC236}">
                <a16:creationId xmlns:a16="http://schemas.microsoft.com/office/drawing/2014/main" id="{FCBA7172-1DD4-4BD0-AC72-523144864931}"/>
              </a:ext>
            </a:extLst>
          </p:cNvPr>
          <p:cNvSpPr>
            <a:spLocks noGrp="1"/>
          </p:cNvSpPr>
          <p:nvPr>
            <p:ph idx="1"/>
          </p:nvPr>
        </p:nvSpPr>
        <p:spPr/>
        <p:txBody>
          <a:bodyPr/>
          <a:lstStyle/>
          <a:p>
            <a:r>
              <a:rPr lang="en-US" u="sng" dirty="0"/>
              <a:t>Fire</a:t>
            </a:r>
            <a:r>
              <a:rPr lang="en-US" dirty="0"/>
              <a:t> and </a:t>
            </a:r>
            <a:r>
              <a:rPr lang="en-US" u="sng" dirty="0"/>
              <a:t>Life Safety</a:t>
            </a:r>
            <a:r>
              <a:rPr lang="en-US" dirty="0"/>
              <a:t> provisions </a:t>
            </a:r>
            <a:r>
              <a:rPr lang="en-US" u="sng" dirty="0"/>
              <a:t>only</a:t>
            </a:r>
            <a:r>
              <a:rPr lang="en-US" dirty="0"/>
              <a:t> (DRM 9.1.2)</a:t>
            </a:r>
          </a:p>
          <a:p>
            <a:r>
              <a:rPr lang="en-US" dirty="0"/>
              <a:t>Notable exclusions include:</a:t>
            </a:r>
          </a:p>
          <a:p>
            <a:pPr lvl="1"/>
            <a:r>
              <a:rPr lang="en-US" dirty="0"/>
              <a:t>Electrical</a:t>
            </a:r>
          </a:p>
          <a:p>
            <a:pPr lvl="1"/>
            <a:r>
              <a:rPr lang="en-US" dirty="0"/>
              <a:t>Mechanical</a:t>
            </a:r>
          </a:p>
          <a:p>
            <a:pPr lvl="1"/>
            <a:r>
              <a:rPr lang="en-US" dirty="0"/>
              <a:t>Structural</a:t>
            </a:r>
          </a:p>
          <a:p>
            <a:pPr lvl="1"/>
            <a:r>
              <a:rPr lang="en-US" dirty="0"/>
              <a:t>Medical gases</a:t>
            </a:r>
          </a:p>
          <a:p>
            <a:pPr lvl="1"/>
            <a:r>
              <a:rPr lang="en-US" dirty="0"/>
              <a:t>Fire service</a:t>
            </a:r>
          </a:p>
        </p:txBody>
      </p:sp>
      <p:sp>
        <p:nvSpPr>
          <p:cNvPr id="4" name="Slide Number Placeholder 3">
            <a:extLst>
              <a:ext uri="{FF2B5EF4-FFF2-40B4-BE49-F238E27FC236}">
                <a16:creationId xmlns:a16="http://schemas.microsoft.com/office/drawing/2014/main" id="{C408801E-F450-48E7-8B25-550A9D9B0753}"/>
              </a:ext>
            </a:extLst>
          </p:cNvPr>
          <p:cNvSpPr>
            <a:spLocks noGrp="1"/>
          </p:cNvSpPr>
          <p:nvPr>
            <p:ph type="sldNum" sz="quarter" idx="4"/>
          </p:nvPr>
        </p:nvSpPr>
        <p:spPr>
          <a:xfrm>
            <a:off x="6553200" y="6249833"/>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25</a:t>
            </a:fld>
            <a:endParaRPr lang="en-US" dirty="0"/>
          </a:p>
        </p:txBody>
      </p:sp>
    </p:spTree>
    <p:extLst>
      <p:ext uri="{BB962C8B-B14F-4D97-AF65-F5344CB8AC3E}">
        <p14:creationId xmlns:p14="http://schemas.microsoft.com/office/powerpoint/2010/main" val="30046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Work Permits Required</a:t>
            </a:r>
          </a:p>
        </p:txBody>
      </p:sp>
      <p:pic>
        <p:nvPicPr>
          <p:cNvPr id="8" name="Content Placeholder 7" descr="Photo of Work Permit posted in front od the Construction Site">
            <a:extLst>
              <a:ext uri="{FF2B5EF4-FFF2-40B4-BE49-F238E27FC236}">
                <a16:creationId xmlns:a16="http://schemas.microsoft.com/office/drawing/2014/main" id="{9457A8F1-4BBC-4AB0-BFBA-54909349A50A}"/>
              </a:ext>
            </a:extLst>
          </p:cNvPr>
          <p:cNvPicPr>
            <a:picLocks noGrp="1" noChangeAspect="1"/>
          </p:cNvPicPr>
          <p:nvPr>
            <p:ph sz="half" idx="1"/>
          </p:nvPr>
        </p:nvPicPr>
        <p:blipFill>
          <a:blip r:embed="rId3"/>
          <a:stretch>
            <a:fillRect/>
          </a:stretch>
        </p:blipFill>
        <p:spPr>
          <a:xfrm>
            <a:off x="940704" y="1825625"/>
            <a:ext cx="3262092" cy="4351338"/>
          </a:xfrm>
          <a:prstGeom prst="rect">
            <a:avLst/>
          </a:prstGeom>
        </p:spPr>
      </p:pic>
      <p:pic>
        <p:nvPicPr>
          <p:cNvPr id="9" name="Content Placeholder 8" descr="Photo of Construction Site requiring a Work Permit.">
            <a:extLst>
              <a:ext uri="{FF2B5EF4-FFF2-40B4-BE49-F238E27FC236}">
                <a16:creationId xmlns:a16="http://schemas.microsoft.com/office/drawing/2014/main" id="{6B6AB23E-BFF2-44E0-869C-77B222642597}"/>
              </a:ext>
            </a:extLst>
          </p:cNvPr>
          <p:cNvPicPr>
            <a:picLocks noGrp="1" noChangeAspect="1"/>
          </p:cNvPicPr>
          <p:nvPr>
            <p:ph sz="half" idx="2"/>
          </p:nvPr>
        </p:nvPicPr>
        <p:blipFill>
          <a:blip r:embed="rId4"/>
          <a:stretch>
            <a:fillRect/>
          </a:stretch>
        </p:blipFill>
        <p:spPr>
          <a:xfrm>
            <a:off x="4664036" y="2571658"/>
            <a:ext cx="3816427" cy="2859272"/>
          </a:xfrm>
          <a:prstGeom prst="rect">
            <a:avLst/>
          </a:prstGeom>
        </p:spPr>
      </p:pic>
      <p:sp>
        <p:nvSpPr>
          <p:cNvPr id="3" name="Slide Number Placeholder 2">
            <a:extLst>
              <a:ext uri="{FF2B5EF4-FFF2-40B4-BE49-F238E27FC236}">
                <a16:creationId xmlns:a16="http://schemas.microsoft.com/office/drawing/2014/main" id="{08D648E3-1C05-4FF1-9B07-315D6011B066}"/>
              </a:ext>
            </a:extLst>
          </p:cNvPr>
          <p:cNvSpPr>
            <a:spLocks noGrp="1"/>
          </p:cNvSpPr>
          <p:nvPr>
            <p:ph type="sldNum" sz="quarter" idx="12"/>
          </p:nvPr>
        </p:nvSpPr>
        <p:spPr/>
        <p:txBody>
          <a:bodyPr/>
          <a:lstStyle/>
          <a:p>
            <a:fld id="{8AFCBD3F-D718-4D44-B63A-80EF7FAF76F1}" type="slidenum">
              <a:rPr lang="en-US" smtClean="0"/>
              <a:t>26</a:t>
            </a:fld>
            <a:endParaRPr lang="en-US" dirty="0"/>
          </a:p>
        </p:txBody>
      </p:sp>
    </p:spTree>
    <p:extLst>
      <p:ext uri="{BB962C8B-B14F-4D97-AF65-F5344CB8AC3E}">
        <p14:creationId xmlns:p14="http://schemas.microsoft.com/office/powerpoint/2010/main" val="3079259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17DF-E572-4B04-9290-BAD482ECC930}"/>
              </a:ext>
            </a:extLst>
          </p:cNvPr>
          <p:cNvSpPr>
            <a:spLocks noGrp="1"/>
          </p:cNvSpPr>
          <p:nvPr>
            <p:ph type="title"/>
          </p:nvPr>
        </p:nvSpPr>
        <p:spPr>
          <a:xfrm>
            <a:off x="628650" y="685800"/>
            <a:ext cx="7886700" cy="1325563"/>
          </a:xfrm>
        </p:spPr>
        <p:txBody>
          <a:bodyPr>
            <a:normAutofit/>
          </a:bodyPr>
          <a:lstStyle/>
          <a:p>
            <a:r>
              <a:rPr lang="en-US" sz="3200" dirty="0"/>
              <a:t>Existing Deficiencies Uncovered During Construction</a:t>
            </a:r>
          </a:p>
        </p:txBody>
      </p:sp>
      <p:sp>
        <p:nvSpPr>
          <p:cNvPr id="3" name="Content Placeholder 2">
            <a:extLst>
              <a:ext uri="{FF2B5EF4-FFF2-40B4-BE49-F238E27FC236}">
                <a16:creationId xmlns:a16="http://schemas.microsoft.com/office/drawing/2014/main" id="{D04ED2E9-F960-47D3-8689-4B8E63E7C806}"/>
              </a:ext>
            </a:extLst>
          </p:cNvPr>
          <p:cNvSpPr>
            <a:spLocks noGrp="1"/>
          </p:cNvSpPr>
          <p:nvPr>
            <p:ph idx="1"/>
          </p:nvPr>
        </p:nvSpPr>
        <p:spPr>
          <a:xfrm>
            <a:off x="2667000" y="2431928"/>
            <a:ext cx="4800600" cy="1994143"/>
          </a:xfrm>
        </p:spPr>
        <p:txBody>
          <a:bodyPr/>
          <a:lstStyle/>
          <a:p>
            <a:r>
              <a:rPr lang="en-US" dirty="0"/>
              <a:t>Pre-design survey</a:t>
            </a:r>
          </a:p>
          <a:p>
            <a:r>
              <a:rPr lang="en-US" dirty="0"/>
              <a:t>Proper scope</a:t>
            </a:r>
          </a:p>
          <a:p>
            <a:r>
              <a:rPr lang="en-US" dirty="0"/>
              <a:t>Reduce change orders</a:t>
            </a:r>
          </a:p>
        </p:txBody>
      </p:sp>
      <p:sp>
        <p:nvSpPr>
          <p:cNvPr id="4" name="Slide Number Placeholder 3">
            <a:extLst>
              <a:ext uri="{FF2B5EF4-FFF2-40B4-BE49-F238E27FC236}">
                <a16:creationId xmlns:a16="http://schemas.microsoft.com/office/drawing/2014/main" id="{C7B50503-7F61-4234-B614-CDDF85DEA338}"/>
              </a:ext>
            </a:extLst>
          </p:cNvPr>
          <p:cNvSpPr>
            <a:spLocks noGrp="1"/>
          </p:cNvSpPr>
          <p:nvPr>
            <p:ph type="sldNum" sz="quarter" idx="4"/>
          </p:nvPr>
        </p:nvSpPr>
        <p:spPr>
          <a:xfrm>
            <a:off x="6553200" y="6249833"/>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27</a:t>
            </a:fld>
            <a:endParaRPr lang="en-US" dirty="0"/>
          </a:p>
        </p:txBody>
      </p:sp>
    </p:spTree>
    <p:extLst>
      <p:ext uri="{BB962C8B-B14F-4D97-AF65-F5344CB8AC3E}">
        <p14:creationId xmlns:p14="http://schemas.microsoft.com/office/powerpoint/2010/main" val="19096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684F78B-AEDD-4F2F-A75C-2A159CB27379}"/>
              </a:ext>
            </a:extLst>
          </p:cNvPr>
          <p:cNvSpPr>
            <a:spLocks noGrp="1"/>
          </p:cNvSpPr>
          <p:nvPr>
            <p:ph idx="1"/>
          </p:nvPr>
        </p:nvSpPr>
        <p:spPr>
          <a:xfrm>
            <a:off x="1990725" y="1690689"/>
            <a:ext cx="5162550" cy="4351338"/>
          </a:xfrm>
        </p:spPr>
        <p:txBody>
          <a:bodyPr/>
          <a:lstStyle/>
          <a:p>
            <a:pPr marL="0" lvl="0" indent="0">
              <a:buNone/>
            </a:pPr>
            <a:r>
              <a:rPr lang="en-US" dirty="0"/>
              <a:t>Contact DFM Engineers</a:t>
            </a:r>
          </a:p>
          <a:p>
            <a:pPr lvl="1"/>
            <a:r>
              <a:rPr lang="en-US" dirty="0"/>
              <a:t>Email: ‘Fire Marshal’ in global</a:t>
            </a:r>
          </a:p>
          <a:p>
            <a:pPr lvl="1"/>
            <a:r>
              <a:rPr lang="en-US" dirty="0"/>
              <a:t>Phone:  301-496-0487</a:t>
            </a:r>
          </a:p>
          <a:p>
            <a:pPr lvl="1"/>
            <a:r>
              <a:rPr lang="en-US" dirty="0"/>
              <a:t>In person:  Building 15G-2</a:t>
            </a:r>
          </a:p>
          <a:p>
            <a:pPr marL="457200" lvl="1" indent="0">
              <a:buNone/>
            </a:pPr>
            <a:endParaRPr lang="en-US" dirty="0"/>
          </a:p>
          <a:p>
            <a:pPr marL="0" lvl="0" indent="0">
              <a:buNone/>
            </a:pPr>
            <a:r>
              <a:rPr lang="en-US" dirty="0"/>
              <a:t>Construction Plan Delivery</a:t>
            </a:r>
          </a:p>
          <a:p>
            <a:pPr lvl="1"/>
            <a:r>
              <a:rPr lang="en-US" dirty="0"/>
              <a:t>Pick-up and drop-off by DTR</a:t>
            </a:r>
          </a:p>
          <a:p>
            <a:pPr lvl="1"/>
            <a:r>
              <a:rPr lang="en-US" dirty="0"/>
              <a:t>Admin area on first floor 15G-2</a:t>
            </a:r>
          </a:p>
          <a:p>
            <a:endParaRPr lang="en-US" dirty="0"/>
          </a:p>
        </p:txBody>
      </p:sp>
      <p:sp>
        <p:nvSpPr>
          <p:cNvPr id="9" name="Title 8">
            <a:extLst>
              <a:ext uri="{FF2B5EF4-FFF2-40B4-BE49-F238E27FC236}">
                <a16:creationId xmlns:a16="http://schemas.microsoft.com/office/drawing/2014/main" id="{53095BBD-8A89-4257-B2F5-3E656C4171AE}"/>
              </a:ext>
            </a:extLst>
          </p:cNvPr>
          <p:cNvSpPr>
            <a:spLocks noGrp="1"/>
          </p:cNvSpPr>
          <p:nvPr>
            <p:ph type="title"/>
          </p:nvPr>
        </p:nvSpPr>
        <p:spPr/>
        <p:txBody>
          <a:bodyPr>
            <a:normAutofit/>
          </a:bodyPr>
          <a:lstStyle/>
          <a:p>
            <a:r>
              <a:rPr lang="en-US" sz="3200" dirty="0"/>
              <a:t>Fire Marshall Contact Information</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28</a:t>
            </a:fld>
            <a:endParaRPr lang="en-US" dirty="0"/>
          </a:p>
        </p:txBody>
      </p:sp>
    </p:spTree>
    <p:extLst>
      <p:ext uri="{BB962C8B-B14F-4D97-AF65-F5344CB8AC3E}">
        <p14:creationId xmlns:p14="http://schemas.microsoft.com/office/powerpoint/2010/main" val="4234469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2E2CFD5-5978-48CC-BDB5-DA506994BE86}"/>
              </a:ext>
            </a:extLst>
          </p:cNvPr>
          <p:cNvSpPr>
            <a:spLocks noGrp="1"/>
          </p:cNvSpPr>
          <p:nvPr>
            <p:ph idx="1"/>
          </p:nvPr>
        </p:nvSpPr>
        <p:spPr>
          <a:xfrm>
            <a:off x="628650" y="2057399"/>
            <a:ext cx="7886700" cy="4119563"/>
          </a:xfrm>
        </p:spPr>
        <p:txBody>
          <a:bodyPr/>
          <a:lstStyle/>
          <a:p>
            <a:pPr marL="0" indent="0" algn="ctr">
              <a:buNone/>
            </a:pPr>
            <a:r>
              <a:rPr lang="en-US" dirty="0"/>
              <a:t>Office of Research Services (ORS)</a:t>
            </a:r>
            <a:br>
              <a:rPr lang="en-US" dirty="0"/>
            </a:br>
            <a:r>
              <a:rPr lang="en-US" dirty="0"/>
              <a:t>Security &amp; Emergency Response (SER)</a:t>
            </a:r>
            <a:br>
              <a:rPr lang="en-US" dirty="0"/>
            </a:br>
            <a:r>
              <a:rPr lang="en-US" dirty="0"/>
              <a:t>Division of Physical Security Management (DPSM)</a:t>
            </a:r>
          </a:p>
          <a:p>
            <a:pPr marL="0" indent="0" algn="ctr">
              <a:buNone/>
            </a:pPr>
            <a:endParaRPr lang="en-US" dirty="0"/>
          </a:p>
          <a:p>
            <a:pPr marL="0" indent="0" algn="ctr">
              <a:buNone/>
            </a:pPr>
            <a:endParaRPr lang="en-US" dirty="0"/>
          </a:p>
          <a:p>
            <a:pPr marL="0" indent="0" algn="ctr">
              <a:buNone/>
            </a:pPr>
            <a:r>
              <a:rPr lang="en-US" dirty="0"/>
              <a:t>October 16, 2019 </a:t>
            </a:r>
          </a:p>
          <a:p>
            <a:pPr marL="0" indent="0" algn="ctr">
              <a:buNone/>
            </a:pPr>
            <a:r>
              <a:rPr lang="en-US" dirty="0"/>
              <a:t>John Petersen Director, DPSM</a:t>
            </a:r>
          </a:p>
          <a:p>
            <a:endParaRPr lang="en-US" dirty="0"/>
          </a:p>
        </p:txBody>
      </p:sp>
      <p:sp>
        <p:nvSpPr>
          <p:cNvPr id="2" name="Title 1"/>
          <p:cNvSpPr>
            <a:spLocks noGrp="1"/>
          </p:cNvSpPr>
          <p:nvPr>
            <p:ph type="title"/>
          </p:nvPr>
        </p:nvSpPr>
        <p:spPr>
          <a:xfrm>
            <a:off x="628650" y="681038"/>
            <a:ext cx="7886700" cy="842964"/>
          </a:xfrm>
        </p:spPr>
        <p:txBody>
          <a:bodyPr>
            <a:normAutofit fontScale="90000"/>
          </a:bodyPr>
          <a:lstStyle/>
          <a:p>
            <a:pPr>
              <a:spcBef>
                <a:spcPts val="0"/>
              </a:spcBef>
              <a:spcAft>
                <a:spcPts val="600"/>
              </a:spcAft>
            </a:pPr>
            <a:br>
              <a:rPr lang="en-US" altLang="en-US" sz="2700" dirty="0">
                <a:solidFill>
                  <a:srgbClr val="F2F2F2"/>
                </a:solidFill>
                <a:latin typeface="Arial" charset="0"/>
                <a:cs typeface="Arial" charset="0"/>
              </a:rPr>
            </a:br>
            <a:br>
              <a:rPr lang="en-US" altLang="en-US" sz="2700" dirty="0">
                <a:solidFill>
                  <a:srgbClr val="F2F2F2"/>
                </a:solidFill>
                <a:latin typeface="Arial" charset="0"/>
                <a:cs typeface="Arial" charset="0"/>
              </a:rPr>
            </a:br>
            <a:br>
              <a:rPr lang="en-US" altLang="en-US" sz="3600" dirty="0">
                <a:solidFill>
                  <a:srgbClr val="F2F2F2"/>
                </a:solidFill>
                <a:latin typeface="Arial" charset="0"/>
                <a:cs typeface="Arial" charset="0"/>
              </a:rPr>
            </a:br>
            <a:r>
              <a:rPr lang="en-US" sz="3600" dirty="0"/>
              <a:t>Physical Security Project Requirements </a:t>
            </a:r>
            <a:br>
              <a:rPr lang="en-US" altLang="en-US" sz="2700" dirty="0">
                <a:solidFill>
                  <a:srgbClr val="F2F2F2"/>
                </a:solidFill>
                <a:latin typeface="Arial" charset="0"/>
                <a:cs typeface="Arial" charset="0"/>
              </a:rPr>
            </a:br>
            <a:br>
              <a:rPr lang="en-US" altLang="en-US" sz="2700" dirty="0">
                <a:solidFill>
                  <a:srgbClr val="F2F2F2"/>
                </a:solidFill>
                <a:latin typeface="Arial" charset="0"/>
                <a:cs typeface="Arial" charset="0"/>
              </a:rPr>
            </a:br>
            <a:br>
              <a:rPr lang="en-US" altLang="en-US" sz="2700" dirty="0">
                <a:solidFill>
                  <a:srgbClr val="F2F2F2"/>
                </a:solidFill>
                <a:latin typeface="Arial" charset="0"/>
                <a:cs typeface="Arial" charset="0"/>
              </a:rPr>
            </a:br>
            <a:br>
              <a:rPr lang="en-US" altLang="en-US" sz="2700" dirty="0">
                <a:solidFill>
                  <a:srgbClr val="F2F2F2"/>
                </a:solidFill>
                <a:latin typeface="Arial" charset="0"/>
                <a:cs typeface="Arial" charset="0"/>
              </a:rPr>
            </a:br>
            <a:endParaRPr lang="en-US" sz="1800" dirty="0"/>
          </a:p>
        </p:txBody>
      </p:sp>
    </p:spTree>
    <p:extLst>
      <p:ext uri="{BB962C8B-B14F-4D97-AF65-F5344CB8AC3E}">
        <p14:creationId xmlns:p14="http://schemas.microsoft.com/office/powerpoint/2010/main" val="367412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C3B0-CFE7-4C4A-BB07-54E6894A6D2D}"/>
              </a:ext>
            </a:extLst>
          </p:cNvPr>
          <p:cNvSpPr>
            <a:spLocks noGrp="1"/>
          </p:cNvSpPr>
          <p:nvPr>
            <p:ph type="title"/>
          </p:nvPr>
        </p:nvSpPr>
        <p:spPr>
          <a:xfrm>
            <a:off x="628650" y="0"/>
            <a:ext cx="7886700" cy="1690689"/>
          </a:xfrm>
        </p:spPr>
        <p:txBody>
          <a:bodyPr>
            <a:normAutofit/>
          </a:bodyPr>
          <a:lstStyle/>
          <a:p>
            <a:r>
              <a:rPr lang="en-US" sz="3200" dirty="0"/>
              <a:t>MACC Contractors</a:t>
            </a:r>
          </a:p>
        </p:txBody>
      </p:sp>
      <p:sp>
        <p:nvSpPr>
          <p:cNvPr id="3" name="Content Placeholder 2">
            <a:extLst>
              <a:ext uri="{FF2B5EF4-FFF2-40B4-BE49-F238E27FC236}">
                <a16:creationId xmlns:a16="http://schemas.microsoft.com/office/drawing/2014/main" id="{11F70C8F-834A-4423-8381-36EA3D2ACD21}"/>
              </a:ext>
            </a:extLst>
          </p:cNvPr>
          <p:cNvSpPr>
            <a:spLocks noGrp="1"/>
          </p:cNvSpPr>
          <p:nvPr>
            <p:ph idx="1"/>
          </p:nvPr>
        </p:nvSpPr>
        <p:spPr>
          <a:xfrm>
            <a:off x="2971800" y="1295400"/>
            <a:ext cx="4095750" cy="5278439"/>
          </a:xfrm>
        </p:spPr>
        <p:txBody>
          <a:bodyPr>
            <a:normAutofit fontScale="62500" lnSpcReduction="20000"/>
          </a:bodyPr>
          <a:lstStyle/>
          <a:p>
            <a:r>
              <a:rPr lang="en-US" dirty="0"/>
              <a:t>FBGC JV LLC</a:t>
            </a:r>
          </a:p>
          <a:p>
            <a:r>
              <a:rPr lang="en-US" dirty="0"/>
              <a:t>Puyenpa Services LLC</a:t>
            </a:r>
          </a:p>
          <a:p>
            <a:r>
              <a:rPr lang="en-US" dirty="0"/>
              <a:t>HSU Development INC</a:t>
            </a:r>
          </a:p>
          <a:p>
            <a:r>
              <a:rPr lang="en-US" dirty="0"/>
              <a:t>New Age Development Group LLC</a:t>
            </a:r>
          </a:p>
          <a:p>
            <a:r>
              <a:rPr lang="en-US" dirty="0"/>
              <a:t>Polu Kai Services, LLC</a:t>
            </a:r>
          </a:p>
          <a:p>
            <a:r>
              <a:rPr lang="en-US" dirty="0"/>
              <a:t>Cutlass Contracting LLC</a:t>
            </a:r>
          </a:p>
          <a:p>
            <a:r>
              <a:rPr lang="en-US" dirty="0"/>
              <a:t>Argus CJW JV 3 LLC</a:t>
            </a:r>
          </a:p>
          <a:p>
            <a:r>
              <a:rPr lang="en-US" dirty="0"/>
              <a:t>Belt Built-Protégé CFM</a:t>
            </a:r>
          </a:p>
          <a:p>
            <a:r>
              <a:rPr lang="en-US" dirty="0"/>
              <a:t>Four Tribes AIR JV LLC</a:t>
            </a:r>
          </a:p>
          <a:p>
            <a:r>
              <a:rPr lang="en-US" dirty="0"/>
              <a:t>Asturian-Consigli JV LLC</a:t>
            </a:r>
          </a:p>
          <a:p>
            <a:r>
              <a:rPr lang="en-US" dirty="0"/>
              <a:t>AG JV</a:t>
            </a:r>
          </a:p>
          <a:p>
            <a:r>
              <a:rPr lang="en-US" dirty="0"/>
              <a:t>Olgoonik Specialty Contractors LLC</a:t>
            </a:r>
          </a:p>
          <a:p>
            <a:r>
              <a:rPr lang="en-US" dirty="0"/>
              <a:t>Clark Construction Group</a:t>
            </a:r>
          </a:p>
          <a:p>
            <a:r>
              <a:rPr lang="en-US" dirty="0"/>
              <a:t>M.A. Mortenson Construction</a:t>
            </a:r>
          </a:p>
          <a:p>
            <a:r>
              <a:rPr lang="en-US" dirty="0"/>
              <a:t>Hensel Phelps</a:t>
            </a:r>
          </a:p>
          <a:p>
            <a:r>
              <a:rPr lang="en-US" dirty="0"/>
              <a:t>The Whiting-Turner Contracting Company</a:t>
            </a:r>
          </a:p>
          <a:p>
            <a:endParaRPr lang="en-US" dirty="0"/>
          </a:p>
        </p:txBody>
      </p:sp>
      <p:sp>
        <p:nvSpPr>
          <p:cNvPr id="4" name="Slide Number Placeholder 3">
            <a:extLst>
              <a:ext uri="{FF2B5EF4-FFF2-40B4-BE49-F238E27FC236}">
                <a16:creationId xmlns:a16="http://schemas.microsoft.com/office/drawing/2014/main" id="{33ADF2BF-6D2C-4B72-9E6B-C6B2EC0E94FB}"/>
              </a:ext>
            </a:extLst>
          </p:cNvPr>
          <p:cNvSpPr>
            <a:spLocks noGrp="1"/>
          </p:cNvSpPr>
          <p:nvPr>
            <p:ph type="sldNum" sz="quarter" idx="12"/>
          </p:nvPr>
        </p:nvSpPr>
        <p:spPr/>
        <p:txBody>
          <a:bodyPr/>
          <a:lstStyle/>
          <a:p>
            <a:fld id="{8AFCBD3F-D718-4D44-B63A-80EF7FAF76F1}" type="slidenum">
              <a:rPr lang="en-US" smtClean="0"/>
              <a:t>3</a:t>
            </a:fld>
            <a:endParaRPr lang="en-US" dirty="0"/>
          </a:p>
        </p:txBody>
      </p:sp>
    </p:spTree>
    <p:extLst>
      <p:ext uri="{BB962C8B-B14F-4D97-AF65-F5344CB8AC3E}">
        <p14:creationId xmlns:p14="http://schemas.microsoft.com/office/powerpoint/2010/main" val="385012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FBD895-1392-46B8-8734-B4DC76D7C0AB}"/>
              </a:ext>
            </a:extLst>
          </p:cNvPr>
          <p:cNvSpPr>
            <a:spLocks noGrp="1"/>
          </p:cNvSpPr>
          <p:nvPr>
            <p:ph idx="1"/>
          </p:nvPr>
        </p:nvSpPr>
        <p:spPr>
          <a:xfrm>
            <a:off x="838200" y="2005013"/>
            <a:ext cx="7886700" cy="4351338"/>
          </a:xfrm>
        </p:spPr>
        <p:txBody>
          <a:bodyPr/>
          <a:lstStyle/>
          <a:p>
            <a:pPr marL="0" indent="0">
              <a:buNone/>
            </a:pPr>
            <a:r>
              <a:rPr lang="en-US" dirty="0"/>
              <a:t>Our mission is to ensure all NIH facilities are protected against current and emerging threats by balancing high-quality, cost-efficient yet effective security systems and operations with federal mandates.  Collaborating in this effort with the NIH community, we strive to achieve optimum results for a safe environment that does not restrict but promotes the mission and goals of the NIH.</a:t>
            </a:r>
          </a:p>
          <a:p>
            <a:endParaRPr lang="en-US" dirty="0"/>
          </a:p>
        </p:txBody>
      </p:sp>
      <p:sp>
        <p:nvSpPr>
          <p:cNvPr id="12" name="Title 1"/>
          <p:cNvSpPr>
            <a:spLocks noGrp="1"/>
          </p:cNvSpPr>
          <p:nvPr>
            <p:ph type="title"/>
          </p:nvPr>
        </p:nvSpPr>
        <p:spPr/>
        <p:txBody>
          <a:bodyPr>
            <a:normAutofit/>
          </a:bodyPr>
          <a:lstStyle/>
          <a:p>
            <a:pPr algn="ctr"/>
            <a:r>
              <a:rPr lang="en-US" sz="3200" dirty="0"/>
              <a:t>DPSM Mission   </a:t>
            </a:r>
          </a:p>
        </p:txBody>
      </p:sp>
      <p:sp>
        <p:nvSpPr>
          <p:cNvPr id="2" name="Slide Number Placeholder 1">
            <a:extLst>
              <a:ext uri="{FF2B5EF4-FFF2-40B4-BE49-F238E27FC236}">
                <a16:creationId xmlns:a16="http://schemas.microsoft.com/office/drawing/2014/main" id="{A0A69483-513C-4BD5-B2D5-639BC13853B7}"/>
              </a:ext>
            </a:extLst>
          </p:cNvPr>
          <p:cNvSpPr>
            <a:spLocks noGrp="1"/>
          </p:cNvSpPr>
          <p:nvPr>
            <p:ph type="sldNum" sz="quarter" idx="12"/>
          </p:nvPr>
        </p:nvSpPr>
        <p:spPr/>
        <p:txBody>
          <a:bodyPr/>
          <a:lstStyle/>
          <a:p>
            <a:pPr>
              <a:defRPr/>
            </a:pPr>
            <a:fld id="{D78533B0-96F8-4A5C-831D-7EF69E03A199}" type="slidenum">
              <a:rPr lang="en-US" smtClean="0"/>
              <a:pPr>
                <a:defRPr/>
              </a:pPr>
              <a:t>30</a:t>
            </a:fld>
            <a:endParaRPr lang="en-US" dirty="0"/>
          </a:p>
        </p:txBody>
      </p:sp>
    </p:spTree>
    <p:extLst>
      <p:ext uri="{BB962C8B-B14F-4D97-AF65-F5344CB8AC3E}">
        <p14:creationId xmlns:p14="http://schemas.microsoft.com/office/powerpoint/2010/main" val="3784122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0FF889-A790-4A1E-808F-6CAABF8C4480}"/>
              </a:ext>
            </a:extLst>
          </p:cNvPr>
          <p:cNvSpPr>
            <a:spLocks noGrp="1"/>
          </p:cNvSpPr>
          <p:nvPr>
            <p:ph idx="1"/>
          </p:nvPr>
        </p:nvSpPr>
        <p:spPr>
          <a:xfrm>
            <a:off x="628650" y="1600200"/>
            <a:ext cx="7886700" cy="4576763"/>
          </a:xfrm>
        </p:spPr>
        <p:txBody>
          <a:bodyPr>
            <a:normAutofit/>
          </a:bodyPr>
          <a:lstStyle/>
          <a:p>
            <a:pPr marL="0" lvl="0" indent="0" defTabSz="457200" fontAlgn="base">
              <a:lnSpc>
                <a:spcPct val="150000"/>
              </a:lnSpc>
              <a:spcBef>
                <a:spcPct val="0"/>
              </a:spcBef>
              <a:spcAft>
                <a:spcPct val="0"/>
              </a:spcAft>
              <a:buNone/>
              <a:defRPr/>
            </a:pPr>
            <a:r>
              <a:rPr lang="en-US" dirty="0">
                <a:ea typeface="ＭＳ Ｐゴシック" charset="-128"/>
              </a:rPr>
              <a:t>Physical security: </a:t>
            </a:r>
          </a:p>
          <a:p>
            <a:pPr marL="342900" lvl="0" indent="-342900" defTabSz="457200" fontAlgn="base">
              <a:lnSpc>
                <a:spcPct val="150000"/>
              </a:lnSpc>
              <a:spcBef>
                <a:spcPct val="0"/>
              </a:spcBef>
              <a:spcAft>
                <a:spcPct val="0"/>
              </a:spcAft>
              <a:buFontTx/>
              <a:buChar char="-"/>
              <a:defRPr/>
            </a:pPr>
            <a:r>
              <a:rPr lang="en-US" dirty="0">
                <a:ea typeface="ＭＳ Ｐゴシック" charset="-128"/>
              </a:rPr>
              <a:t>the protection of personnel, facilities, and information from physical actions and events that could cause serious loss or damage to an agency or institution. This includes but not limited to protection from an active shooter, insider threat burglary, and terrorism.</a:t>
            </a:r>
          </a:p>
          <a:p>
            <a:endParaRPr lang="en-US" dirty="0"/>
          </a:p>
        </p:txBody>
      </p:sp>
      <p:sp>
        <p:nvSpPr>
          <p:cNvPr id="12" name="Title 1"/>
          <p:cNvSpPr>
            <a:spLocks noGrp="1"/>
          </p:cNvSpPr>
          <p:nvPr>
            <p:ph type="title"/>
          </p:nvPr>
        </p:nvSpPr>
        <p:spPr/>
        <p:txBody>
          <a:bodyPr>
            <a:normAutofit/>
          </a:bodyPr>
          <a:lstStyle/>
          <a:p>
            <a:pPr algn="ctr"/>
            <a:r>
              <a:rPr lang="en-US" sz="3200" dirty="0"/>
              <a:t>Physical Security Definition</a:t>
            </a:r>
          </a:p>
        </p:txBody>
      </p:sp>
      <p:sp>
        <p:nvSpPr>
          <p:cNvPr id="2" name="Slide Number Placeholder 1">
            <a:extLst>
              <a:ext uri="{FF2B5EF4-FFF2-40B4-BE49-F238E27FC236}">
                <a16:creationId xmlns:a16="http://schemas.microsoft.com/office/drawing/2014/main" id="{8D346F41-9B40-4491-B34D-57E2527EFCE2}"/>
              </a:ext>
            </a:extLst>
          </p:cNvPr>
          <p:cNvSpPr>
            <a:spLocks noGrp="1"/>
          </p:cNvSpPr>
          <p:nvPr>
            <p:ph type="sldNum" sz="quarter" idx="12"/>
          </p:nvPr>
        </p:nvSpPr>
        <p:spPr/>
        <p:txBody>
          <a:bodyPr/>
          <a:lstStyle/>
          <a:p>
            <a:pPr>
              <a:defRPr/>
            </a:pPr>
            <a:fld id="{D78533B0-96F8-4A5C-831D-7EF69E03A199}" type="slidenum">
              <a:rPr lang="en-US" smtClean="0"/>
              <a:pPr>
                <a:defRPr/>
              </a:pPr>
              <a:t>31</a:t>
            </a:fld>
            <a:endParaRPr lang="en-US" dirty="0"/>
          </a:p>
        </p:txBody>
      </p:sp>
    </p:spTree>
    <p:extLst>
      <p:ext uri="{BB962C8B-B14F-4D97-AF65-F5344CB8AC3E}">
        <p14:creationId xmlns:p14="http://schemas.microsoft.com/office/powerpoint/2010/main" val="184994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Graphic shows evolution of Physical Security Requirements from 1995 to present. ">
            <a:extLst>
              <a:ext uri="{FF2B5EF4-FFF2-40B4-BE49-F238E27FC236}">
                <a16:creationId xmlns:a16="http://schemas.microsoft.com/office/drawing/2014/main" id="{E71B052B-4EE9-4675-8023-C02C8172884B}"/>
              </a:ext>
            </a:extLst>
          </p:cNvPr>
          <p:cNvGraphicFramePr>
            <a:graphicFrameLocks noGrp="1"/>
          </p:cNvGraphicFramePr>
          <p:nvPr>
            <p:ph idx="1"/>
            <p:extLst>
              <p:ext uri="{D42A27DB-BD31-4B8C-83A1-F6EECF244321}">
                <p14:modId xmlns:p14="http://schemas.microsoft.com/office/powerpoint/2010/main" val="2700977843"/>
              </p:ext>
            </p:extLst>
          </p:nvPr>
        </p:nvGraphicFramePr>
        <p:xfrm>
          <a:off x="628650" y="2057400"/>
          <a:ext cx="7886700" cy="389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184DEA7-5421-4E10-BAC0-A7E47CB6F8D8}"/>
              </a:ext>
            </a:extLst>
          </p:cNvPr>
          <p:cNvSpPr>
            <a:spLocks noGrp="1"/>
          </p:cNvSpPr>
          <p:nvPr>
            <p:ph type="title"/>
          </p:nvPr>
        </p:nvSpPr>
        <p:spPr/>
        <p:txBody>
          <a:bodyPr/>
          <a:lstStyle/>
          <a:p>
            <a:pPr algn="ctr"/>
            <a:r>
              <a:rPr lang="en-US" dirty="0"/>
              <a:t> </a:t>
            </a:r>
            <a:r>
              <a:rPr lang="en-US" sz="3200" i="1" dirty="0">
                <a:solidFill>
                  <a:srgbClr val="003399"/>
                </a:solidFill>
                <a:latin typeface="Arial" panose="020B0604020202020204" pitchFamily="34" charset="0"/>
                <a:cs typeface="Arial" panose="020B0604020202020204" pitchFamily="34" charset="0"/>
              </a:rPr>
              <a:t>Physical Security Background</a:t>
            </a:r>
          </a:p>
        </p:txBody>
      </p:sp>
      <p:sp>
        <p:nvSpPr>
          <p:cNvPr id="4" name="Slide Number Placeholder 3">
            <a:extLst>
              <a:ext uri="{FF2B5EF4-FFF2-40B4-BE49-F238E27FC236}">
                <a16:creationId xmlns:a16="http://schemas.microsoft.com/office/drawing/2014/main" id="{F9775A13-6206-4842-9D0D-F56B45514869}"/>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8533B0-96F8-4A5C-831D-7EF69E03A19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5991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DEA7-5421-4E10-BAC0-A7E47CB6F8D8}"/>
              </a:ext>
            </a:extLst>
          </p:cNvPr>
          <p:cNvSpPr>
            <a:spLocks noGrp="1"/>
          </p:cNvSpPr>
          <p:nvPr>
            <p:ph type="title"/>
          </p:nvPr>
        </p:nvSpPr>
        <p:spPr/>
        <p:txBody>
          <a:bodyPr>
            <a:normAutofit/>
          </a:bodyPr>
          <a:lstStyle/>
          <a:p>
            <a:r>
              <a:rPr lang="en-US" sz="3200" dirty="0"/>
              <a:t>NIH Policies and Guidelines</a:t>
            </a:r>
          </a:p>
        </p:txBody>
      </p:sp>
      <p:sp>
        <p:nvSpPr>
          <p:cNvPr id="4" name="Slide Number Placeholder 3">
            <a:extLst>
              <a:ext uri="{FF2B5EF4-FFF2-40B4-BE49-F238E27FC236}">
                <a16:creationId xmlns:a16="http://schemas.microsoft.com/office/drawing/2014/main" id="{F9775A13-6206-4842-9D0D-F56B45514869}"/>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8533B0-96F8-4A5C-831D-7EF69E03A19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graphicFrame>
        <p:nvGraphicFramePr>
          <p:cNvPr id="7" name="Content Placeholder 6" descr="Graphic shows policy and guidelines such as the Design and Requirements Manual, NIH Manual Chapter 1381 and Policy and Design Requirements">
            <a:extLst>
              <a:ext uri="{FF2B5EF4-FFF2-40B4-BE49-F238E27FC236}">
                <a16:creationId xmlns:a16="http://schemas.microsoft.com/office/drawing/2014/main" id="{E71B052B-4EE9-4675-8023-C02C8172884B}"/>
              </a:ext>
            </a:extLst>
          </p:cNvPr>
          <p:cNvGraphicFramePr>
            <a:graphicFrameLocks noGrp="1"/>
          </p:cNvGraphicFramePr>
          <p:nvPr>
            <p:ph idx="1"/>
            <p:extLst>
              <p:ext uri="{D42A27DB-BD31-4B8C-83A1-F6EECF244321}">
                <p14:modId xmlns:p14="http://schemas.microsoft.com/office/powerpoint/2010/main" val="410157744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3427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1FD9-FBEC-474D-9FF7-E818F3476149}"/>
              </a:ext>
            </a:extLst>
          </p:cNvPr>
          <p:cNvSpPr>
            <a:spLocks noGrp="1"/>
          </p:cNvSpPr>
          <p:nvPr>
            <p:ph type="title"/>
          </p:nvPr>
        </p:nvSpPr>
        <p:spPr/>
        <p:txBody>
          <a:bodyPr/>
          <a:lstStyle/>
          <a:p>
            <a:pPr algn="ctr"/>
            <a:r>
              <a:rPr lang="en-US" dirty="0"/>
              <a:t> </a:t>
            </a:r>
            <a:r>
              <a:rPr lang="en-US" sz="3200" dirty="0"/>
              <a:t>Security Systems Include:</a:t>
            </a:r>
          </a:p>
        </p:txBody>
      </p:sp>
      <p:graphicFrame>
        <p:nvGraphicFramePr>
          <p:cNvPr id="5" name="Content Placeholder 4" descr="Graphic states that security systems include Access Devices, CCTV. Perimeter Security, Facility Hardening, Vehicles and alarm systems.">
            <a:extLst>
              <a:ext uri="{FF2B5EF4-FFF2-40B4-BE49-F238E27FC236}">
                <a16:creationId xmlns:a16="http://schemas.microsoft.com/office/drawing/2014/main" id="{F0926BF3-52C7-4D6D-A915-261E0EEFC447}"/>
              </a:ext>
            </a:extLst>
          </p:cNvPr>
          <p:cNvGraphicFramePr>
            <a:graphicFrameLocks noGrp="1"/>
          </p:cNvGraphicFramePr>
          <p:nvPr>
            <p:ph idx="1"/>
            <p:extLst>
              <p:ext uri="{D42A27DB-BD31-4B8C-83A1-F6EECF244321}">
                <p14:modId xmlns:p14="http://schemas.microsoft.com/office/powerpoint/2010/main" val="13082270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17A29DA-6085-43BE-8215-86A9A3C84443}"/>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8533B0-96F8-4A5C-831D-7EF69E03A19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04538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7C0B6A-C9A6-4BC8-A014-390DCD1E00BB}"/>
              </a:ext>
            </a:extLst>
          </p:cNvPr>
          <p:cNvSpPr>
            <a:spLocks noGrp="1"/>
          </p:cNvSpPr>
          <p:nvPr>
            <p:ph idx="1"/>
          </p:nvPr>
        </p:nvSpPr>
        <p:spPr>
          <a:xfrm>
            <a:off x="1143000" y="2198687"/>
            <a:ext cx="7886700" cy="2460625"/>
          </a:xfrm>
        </p:spPr>
        <p:txBody>
          <a:bodyPr/>
          <a:lstStyle/>
          <a:p>
            <a:r>
              <a:rPr lang="en-US" dirty="0"/>
              <a:t>Design Review &amp; Construction Inspections</a:t>
            </a:r>
          </a:p>
          <a:p>
            <a:r>
              <a:rPr lang="en-US" dirty="0"/>
              <a:t>Facility Security Assessments &amp; Committees</a:t>
            </a:r>
          </a:p>
          <a:p>
            <a:r>
              <a:rPr lang="en-US" dirty="0"/>
              <a:t>Policy Reviews and Compliance Training </a:t>
            </a:r>
          </a:p>
          <a:p>
            <a:r>
              <a:rPr lang="en-US" dirty="0"/>
              <a:t>Systems Life Cycle Management</a:t>
            </a:r>
          </a:p>
          <a:p>
            <a:endParaRPr lang="en-US" dirty="0"/>
          </a:p>
        </p:txBody>
      </p:sp>
      <p:sp>
        <p:nvSpPr>
          <p:cNvPr id="32770" name="Title 1"/>
          <p:cNvSpPr>
            <a:spLocks noGrp="1"/>
          </p:cNvSpPr>
          <p:nvPr>
            <p:ph type="title"/>
          </p:nvPr>
        </p:nvSpPr>
        <p:spPr/>
        <p:txBody>
          <a:bodyPr>
            <a:normAutofit/>
          </a:bodyPr>
          <a:lstStyle/>
          <a:p>
            <a:pPr algn="ctr" eaLnBrk="1" hangingPunct="1"/>
            <a:r>
              <a:rPr lang="en-US" altLang="en-US" sz="3200" dirty="0">
                <a:latin typeface="Arial" panose="020B0604020202020204" pitchFamily="34" charset="0"/>
                <a:cs typeface="Arial" panose="020B0604020202020204" pitchFamily="34" charset="0"/>
              </a:rPr>
              <a:t>DPSM Security Services</a:t>
            </a:r>
          </a:p>
        </p:txBody>
      </p:sp>
      <p:sp>
        <p:nvSpPr>
          <p:cNvPr id="2" name="Slide Number Placeholder 1">
            <a:extLst>
              <a:ext uri="{FF2B5EF4-FFF2-40B4-BE49-F238E27FC236}">
                <a16:creationId xmlns:a16="http://schemas.microsoft.com/office/drawing/2014/main" id="{FDE709A1-EDBE-40EA-8BF5-F2BD676FAEF5}"/>
              </a:ext>
            </a:extLst>
          </p:cNvPr>
          <p:cNvSpPr>
            <a:spLocks noGrp="1"/>
          </p:cNvSpPr>
          <p:nvPr>
            <p:ph type="sldNum" sz="quarter" idx="12"/>
          </p:nvPr>
        </p:nvSpPr>
        <p:spPr/>
        <p:txBody>
          <a:bodyPr/>
          <a:lstStyle/>
          <a:p>
            <a:pPr>
              <a:defRPr/>
            </a:pPr>
            <a:fld id="{D78533B0-96F8-4A5C-831D-7EF69E03A199}" type="slidenum">
              <a:rPr lang="en-US" smtClean="0"/>
              <a:pPr>
                <a:defRPr/>
              </a:pPr>
              <a:t>35</a:t>
            </a:fld>
            <a:endParaRPr lang="en-US" dirty="0"/>
          </a:p>
        </p:txBody>
      </p:sp>
    </p:spTree>
    <p:extLst>
      <p:ext uri="{BB962C8B-B14F-4D97-AF65-F5344CB8AC3E}">
        <p14:creationId xmlns:p14="http://schemas.microsoft.com/office/powerpoint/2010/main" val="1642048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48EB-0B2E-49D9-9359-1A7B0716E57E}"/>
              </a:ext>
            </a:extLst>
          </p:cNvPr>
          <p:cNvSpPr>
            <a:spLocks noGrp="1"/>
          </p:cNvSpPr>
          <p:nvPr>
            <p:ph type="title"/>
          </p:nvPr>
        </p:nvSpPr>
        <p:spPr>
          <a:xfrm>
            <a:off x="628650" y="198121"/>
            <a:ext cx="7886700" cy="1325563"/>
          </a:xfrm>
        </p:spPr>
        <p:txBody>
          <a:bodyPr>
            <a:normAutofit/>
          </a:bodyPr>
          <a:lstStyle/>
          <a:p>
            <a:r>
              <a:rPr lang="en-US" sz="3200" dirty="0"/>
              <a:t>When to Contact DPSM</a:t>
            </a:r>
          </a:p>
        </p:txBody>
      </p:sp>
      <p:sp>
        <p:nvSpPr>
          <p:cNvPr id="3" name="Content Placeholder 2">
            <a:extLst>
              <a:ext uri="{FF2B5EF4-FFF2-40B4-BE49-F238E27FC236}">
                <a16:creationId xmlns:a16="http://schemas.microsoft.com/office/drawing/2014/main" id="{91FF7282-56E1-4709-861F-3DE4B1757EA8}"/>
              </a:ext>
            </a:extLst>
          </p:cNvPr>
          <p:cNvSpPr>
            <a:spLocks noGrp="1"/>
          </p:cNvSpPr>
          <p:nvPr>
            <p:ph idx="1"/>
          </p:nvPr>
        </p:nvSpPr>
        <p:spPr>
          <a:xfrm>
            <a:off x="628650" y="1371600"/>
            <a:ext cx="7886700" cy="5257799"/>
          </a:xfrm>
        </p:spPr>
        <p:txBody>
          <a:bodyPr>
            <a:normAutofit/>
          </a:bodyPr>
          <a:lstStyle/>
          <a:p>
            <a:r>
              <a:rPr lang="en-US" dirty="0">
                <a:solidFill>
                  <a:schemeClr val="tx2"/>
                </a:solidFill>
              </a:rPr>
              <a:t>Projects that require the use of power or powder actuated tools and fasteners</a:t>
            </a:r>
          </a:p>
          <a:p>
            <a:pPr lvl="1"/>
            <a:r>
              <a:rPr lang="en-US" dirty="0">
                <a:solidFill>
                  <a:schemeClr val="tx2"/>
                </a:solidFill>
              </a:rPr>
              <a:t>Permits and documentation required for use of tools or fasteners that could be weaponized or emit sounds similar to weapons</a:t>
            </a:r>
          </a:p>
          <a:p>
            <a:r>
              <a:rPr lang="en-US" dirty="0">
                <a:solidFill>
                  <a:schemeClr val="tx2"/>
                </a:solidFill>
              </a:rPr>
              <a:t>Construction tasks affecting security systems</a:t>
            </a:r>
          </a:p>
          <a:p>
            <a:pPr lvl="1"/>
            <a:r>
              <a:rPr lang="en-US" dirty="0">
                <a:solidFill>
                  <a:schemeClr val="tx2"/>
                </a:solidFill>
              </a:rPr>
              <a:t>Activities that install, remove, modify, disable or hinder the performance of any physical security system or associated device</a:t>
            </a:r>
          </a:p>
          <a:p>
            <a:r>
              <a:rPr lang="en-US" dirty="0">
                <a:solidFill>
                  <a:schemeClr val="tx2"/>
                </a:solidFill>
              </a:rPr>
              <a:t>Projects that contain sensitive information</a:t>
            </a:r>
          </a:p>
          <a:p>
            <a:pPr lvl="1"/>
            <a:r>
              <a:rPr lang="en-US" dirty="0">
                <a:solidFill>
                  <a:schemeClr val="tx2"/>
                </a:solidFill>
              </a:rPr>
              <a:t>Proper identification, distribution, and destruction of documents containing sensitive information</a:t>
            </a:r>
          </a:p>
        </p:txBody>
      </p:sp>
      <p:sp>
        <p:nvSpPr>
          <p:cNvPr id="4" name="Slide Number Placeholder 3">
            <a:extLst>
              <a:ext uri="{FF2B5EF4-FFF2-40B4-BE49-F238E27FC236}">
                <a16:creationId xmlns:a16="http://schemas.microsoft.com/office/drawing/2014/main" id="{D36D3B78-A547-4725-A4B9-59DB1A482510}"/>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8533B0-96F8-4A5C-831D-7EF69E03A19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56839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0D9892-CE3B-498A-9138-3CF323CC45A5}"/>
              </a:ext>
            </a:extLst>
          </p:cNvPr>
          <p:cNvSpPr>
            <a:spLocks noGrp="1"/>
          </p:cNvSpPr>
          <p:nvPr>
            <p:ph idx="1"/>
          </p:nvPr>
        </p:nvSpPr>
        <p:spPr>
          <a:xfrm>
            <a:off x="628650" y="1219200"/>
            <a:ext cx="7886700" cy="5502276"/>
          </a:xfrm>
        </p:spPr>
        <p:txBody>
          <a:bodyPr>
            <a:normAutofit lnSpcReduction="10000"/>
          </a:bodyPr>
          <a:lstStyle/>
          <a:p>
            <a:pPr lvl="1"/>
            <a:r>
              <a:rPr lang="en-US" dirty="0"/>
              <a:t>Permit needed for Power and Powder Actuated Tools </a:t>
            </a:r>
          </a:p>
          <a:p>
            <a:pPr lvl="1"/>
            <a:r>
              <a:rPr lang="en-US" dirty="0"/>
              <a:t>DPSM must be contacted prior to removing, relocating, or demolition of any security device, such as CCTV, card readers door contacts, intrusion detection contacts or security panels via DPSMService-Request@mail.nih.gov.</a:t>
            </a:r>
          </a:p>
          <a:p>
            <a:pPr lvl="1"/>
            <a:r>
              <a:rPr lang="en-US" dirty="0"/>
              <a:t>Prior to performing any work on the fence or fiber on the fence, DPSM must be contacted. This includes removal of portions of the fence for a day or extended period of time. Any temporary gap in the fence must be protected/monitored by a guard or a temporary fence approved by DPSM</a:t>
            </a:r>
          </a:p>
          <a:p>
            <a:pPr lvl="1"/>
            <a:r>
              <a:rPr lang="en-US" dirty="0"/>
              <a:t>No standalone security systems</a:t>
            </a:r>
          </a:p>
          <a:p>
            <a:pPr lvl="1"/>
            <a:r>
              <a:rPr lang="en-US" dirty="0"/>
              <a:t>All security systems must be vetted by DPSM</a:t>
            </a:r>
          </a:p>
          <a:p>
            <a:pPr lvl="1"/>
            <a:r>
              <a:rPr lang="en-US" dirty="0"/>
              <a:t>All security devices and components must be TAA compliant</a:t>
            </a:r>
          </a:p>
          <a:p>
            <a:endParaRPr lang="en-US" dirty="0"/>
          </a:p>
        </p:txBody>
      </p:sp>
      <p:sp>
        <p:nvSpPr>
          <p:cNvPr id="2" name="Title 1">
            <a:extLst>
              <a:ext uri="{FF2B5EF4-FFF2-40B4-BE49-F238E27FC236}">
                <a16:creationId xmlns:a16="http://schemas.microsoft.com/office/drawing/2014/main" id="{97A048EB-0B2E-49D9-9359-1A7B0716E57E}"/>
              </a:ext>
            </a:extLst>
          </p:cNvPr>
          <p:cNvSpPr>
            <a:spLocks noGrp="1"/>
          </p:cNvSpPr>
          <p:nvPr>
            <p:ph type="title"/>
          </p:nvPr>
        </p:nvSpPr>
        <p:spPr>
          <a:xfrm>
            <a:off x="628650" y="76200"/>
            <a:ext cx="7886700" cy="1219200"/>
          </a:xfrm>
        </p:spPr>
        <p:txBody>
          <a:bodyPr>
            <a:normAutofit/>
          </a:bodyPr>
          <a:lstStyle/>
          <a:p>
            <a:r>
              <a:rPr lang="en-US" sz="3200" dirty="0"/>
              <a:t>Before you begin work:</a:t>
            </a:r>
          </a:p>
        </p:txBody>
      </p:sp>
      <p:sp>
        <p:nvSpPr>
          <p:cNvPr id="4" name="Slide Number Placeholder 3">
            <a:extLst>
              <a:ext uri="{FF2B5EF4-FFF2-40B4-BE49-F238E27FC236}">
                <a16:creationId xmlns:a16="http://schemas.microsoft.com/office/drawing/2014/main" id="{D36D3B78-A547-4725-A4B9-59DB1A482510}"/>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8533B0-96F8-4A5C-831D-7EF69E03A19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53763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903F-273D-4689-A50D-A5110D7518FB}"/>
              </a:ext>
            </a:extLst>
          </p:cNvPr>
          <p:cNvSpPr>
            <a:spLocks noGrp="1"/>
          </p:cNvSpPr>
          <p:nvPr>
            <p:ph type="title"/>
          </p:nvPr>
        </p:nvSpPr>
        <p:spPr>
          <a:xfrm>
            <a:off x="628650" y="365126"/>
            <a:ext cx="7886700" cy="1325563"/>
          </a:xfrm>
        </p:spPr>
        <p:txBody>
          <a:bodyPr>
            <a:normAutofit/>
          </a:bodyPr>
          <a:lstStyle/>
          <a:p>
            <a:pPr algn="ctr"/>
            <a:r>
              <a:rPr lang="en-US" sz="3200" dirty="0"/>
              <a:t>PERMIT TO USE EXPLOSIVE POWDER AND/OR POWER ACTUATED TOOLS</a:t>
            </a:r>
          </a:p>
        </p:txBody>
      </p:sp>
      <p:pic>
        <p:nvPicPr>
          <p:cNvPr id="5" name="Content Placeholder 4" descr="Photo of  a Powder and/or Power Actuated Tools Form.">
            <a:extLst>
              <a:ext uri="{FF2B5EF4-FFF2-40B4-BE49-F238E27FC236}">
                <a16:creationId xmlns:a16="http://schemas.microsoft.com/office/drawing/2014/main" id="{1146E3F7-7013-48FF-99B9-DF468899D6DC}"/>
              </a:ext>
            </a:extLst>
          </p:cNvPr>
          <p:cNvPicPr>
            <a:picLocks noGrp="1" noChangeAspect="1"/>
          </p:cNvPicPr>
          <p:nvPr>
            <p:ph idx="1"/>
          </p:nvPr>
        </p:nvPicPr>
        <p:blipFill>
          <a:blip r:embed="rId3"/>
          <a:stretch>
            <a:fillRect/>
          </a:stretch>
        </p:blipFill>
        <p:spPr>
          <a:xfrm>
            <a:off x="2514600" y="1524002"/>
            <a:ext cx="4114800" cy="5197474"/>
          </a:xfrm>
          <a:prstGeom prst="rect">
            <a:avLst/>
          </a:prstGeom>
        </p:spPr>
      </p:pic>
      <p:sp>
        <p:nvSpPr>
          <p:cNvPr id="4" name="Slide Number Placeholder 3">
            <a:extLst>
              <a:ext uri="{FF2B5EF4-FFF2-40B4-BE49-F238E27FC236}">
                <a16:creationId xmlns:a16="http://schemas.microsoft.com/office/drawing/2014/main" id="{DD6D78D5-69B3-4BE5-95E3-5769760FAD82}"/>
              </a:ext>
            </a:extLst>
          </p:cNvPr>
          <p:cNvSpPr>
            <a:spLocks noGrp="1"/>
          </p:cNvSpPr>
          <p:nvPr>
            <p:ph type="sldNum" sz="quarter" idx="12"/>
          </p:nvPr>
        </p:nvSpPr>
        <p:spPr>
          <a:xfrm>
            <a:off x="6457950" y="6356351"/>
            <a:ext cx="2057400" cy="365125"/>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8533B0-96F8-4A5C-831D-7EF69E03A19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15187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DFE1D6E-68A6-44D2-9959-7F00B1EC450D}"/>
              </a:ext>
            </a:extLst>
          </p:cNvPr>
          <p:cNvSpPr>
            <a:spLocks noGrp="1"/>
          </p:cNvSpPr>
          <p:nvPr>
            <p:ph sz="half" idx="2"/>
          </p:nvPr>
        </p:nvSpPr>
        <p:spPr>
          <a:xfrm>
            <a:off x="1265618" y="2238734"/>
            <a:ext cx="7239000" cy="2114549"/>
          </a:xfrm>
        </p:spPr>
        <p:txBody>
          <a:bodyPr/>
          <a:lstStyle/>
          <a:p>
            <a:pPr marL="0" indent="0">
              <a:buNone/>
            </a:pPr>
            <a:endParaRPr lang="en-US" dirty="0"/>
          </a:p>
          <a:p>
            <a:r>
              <a:rPr lang="en-US" dirty="0"/>
              <a:t>Building 45, Room 1AF10</a:t>
            </a:r>
          </a:p>
          <a:p>
            <a:r>
              <a:rPr lang="en-US" dirty="0"/>
              <a:t>301-827-4525 </a:t>
            </a:r>
          </a:p>
          <a:p>
            <a:r>
              <a:rPr lang="en-US" dirty="0"/>
              <a:t>DPSM-ServiceRequest@mail.nih.gov</a:t>
            </a:r>
          </a:p>
          <a:p>
            <a:endParaRPr lang="en-US" dirty="0"/>
          </a:p>
        </p:txBody>
      </p:sp>
      <p:sp>
        <p:nvSpPr>
          <p:cNvPr id="2" name="Title 1"/>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How to Contact Us</a:t>
            </a:r>
          </a:p>
        </p:txBody>
      </p:sp>
      <p:sp>
        <p:nvSpPr>
          <p:cNvPr id="4" name="Slide Number Placeholder 3">
            <a:extLst>
              <a:ext uri="{FF2B5EF4-FFF2-40B4-BE49-F238E27FC236}">
                <a16:creationId xmlns:a16="http://schemas.microsoft.com/office/drawing/2014/main" id="{3EF9F992-8E1B-4FB0-B5B3-607B32A23F66}"/>
              </a:ext>
            </a:extLst>
          </p:cNvPr>
          <p:cNvSpPr>
            <a:spLocks noGrp="1"/>
          </p:cNvSpPr>
          <p:nvPr>
            <p:ph type="sldNum" sz="quarter" idx="12"/>
          </p:nvPr>
        </p:nvSpPr>
        <p:spPr/>
        <p:txBody>
          <a:bodyPr/>
          <a:lstStyle/>
          <a:p>
            <a:pPr>
              <a:defRPr/>
            </a:pPr>
            <a:fld id="{D78533B0-96F8-4A5C-831D-7EF69E03A199}" type="slidenum">
              <a:rPr lang="en-US" smtClean="0"/>
              <a:pPr>
                <a:defRPr/>
              </a:pPr>
              <a:t>39</a:t>
            </a:fld>
            <a:endParaRPr lang="en-US" dirty="0"/>
          </a:p>
        </p:txBody>
      </p:sp>
    </p:spTree>
    <p:extLst>
      <p:ext uri="{BB962C8B-B14F-4D97-AF65-F5344CB8AC3E}">
        <p14:creationId xmlns:p14="http://schemas.microsoft.com/office/powerpoint/2010/main" val="59735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506" y="533400"/>
            <a:ext cx="7772400" cy="1095829"/>
          </a:xfrm>
        </p:spPr>
        <p:txBody>
          <a:bodyPr>
            <a:normAutofit/>
          </a:bodyPr>
          <a:lstStyle/>
          <a:p>
            <a:r>
              <a:rPr lang="en-US" sz="3200" dirty="0"/>
              <a:t>Welcome to the NIH MACC IDIQ</a:t>
            </a:r>
            <a:endParaRPr lang="en-US" sz="3200" i="1" dirty="0">
              <a:solidFill>
                <a:srgbClr val="003399"/>
              </a:solidFill>
            </a:endParaRPr>
          </a:p>
        </p:txBody>
      </p:sp>
      <p:sp>
        <p:nvSpPr>
          <p:cNvPr id="3" name="Subtitle 2"/>
          <p:cNvSpPr>
            <a:spLocks noGrp="1"/>
          </p:cNvSpPr>
          <p:nvPr>
            <p:ph type="subTitle" idx="1"/>
          </p:nvPr>
        </p:nvSpPr>
        <p:spPr>
          <a:xfrm>
            <a:off x="381000" y="2057400"/>
            <a:ext cx="8458200" cy="2895600"/>
          </a:xfrm>
        </p:spPr>
        <p:txBody>
          <a:bodyPr>
            <a:normAutofit lnSpcReduction="10000"/>
          </a:bodyPr>
          <a:lstStyle/>
          <a:p>
            <a:pPr marL="457200" lvl="0" indent="-457200" algn="l">
              <a:lnSpc>
                <a:spcPct val="100000"/>
              </a:lnSpc>
              <a:spcBef>
                <a:spcPts val="0"/>
              </a:spcBef>
              <a:buFont typeface="Arial" panose="020B0604020202020204" pitchFamily="34" charset="0"/>
              <a:buChar char="•"/>
            </a:pPr>
            <a:endParaRPr lang="en-US" sz="2800" dirty="0"/>
          </a:p>
          <a:p>
            <a:pPr marL="457200" lvl="0" indent="-457200" algn="l">
              <a:lnSpc>
                <a:spcPct val="100000"/>
              </a:lnSpc>
              <a:spcBef>
                <a:spcPts val="0"/>
              </a:spcBef>
              <a:buFont typeface="Arial" panose="020B0604020202020204" pitchFamily="34" charset="0"/>
              <a:buChar char="•"/>
            </a:pPr>
            <a:r>
              <a:rPr lang="en-US" sz="2800" dirty="0"/>
              <a:t>NIH is a great opportunity</a:t>
            </a:r>
          </a:p>
          <a:p>
            <a:pPr marL="457200" lvl="0" indent="-457200" algn="l">
              <a:lnSpc>
                <a:spcPct val="100000"/>
              </a:lnSpc>
              <a:spcBef>
                <a:spcPts val="0"/>
              </a:spcBef>
              <a:buFont typeface="Arial" panose="020B0604020202020204" pitchFamily="34" charset="0"/>
              <a:buChar char="•"/>
            </a:pPr>
            <a:endParaRPr lang="en-US" sz="2800" dirty="0"/>
          </a:p>
          <a:p>
            <a:pPr marL="457200" lvl="0" indent="-457200" algn="l">
              <a:lnSpc>
                <a:spcPct val="100000"/>
              </a:lnSpc>
              <a:spcBef>
                <a:spcPts val="0"/>
              </a:spcBef>
              <a:buFont typeface="Arial" panose="020B0604020202020204" pitchFamily="34" charset="0"/>
              <a:buChar char="•"/>
            </a:pPr>
            <a:r>
              <a:rPr lang="en-US" sz="2800" dirty="0"/>
              <a:t>NIH can be a challenging place to work</a:t>
            </a:r>
          </a:p>
          <a:p>
            <a:pPr lvl="0" algn="l">
              <a:lnSpc>
                <a:spcPct val="100000"/>
              </a:lnSpc>
              <a:spcBef>
                <a:spcPts val="0"/>
              </a:spcBef>
            </a:pPr>
            <a:endParaRPr lang="en-US" sz="2800" dirty="0"/>
          </a:p>
          <a:p>
            <a:pPr marL="457200" lvl="0" indent="-457200" algn="l">
              <a:lnSpc>
                <a:spcPct val="100000"/>
              </a:lnSpc>
              <a:spcBef>
                <a:spcPts val="0"/>
              </a:spcBef>
              <a:buFont typeface="Arial" panose="020B0604020202020204" pitchFamily="34" charset="0"/>
              <a:buChar char="•"/>
            </a:pPr>
            <a:r>
              <a:rPr lang="en-US" sz="2800" dirty="0"/>
              <a:t>We are looking for partnerships with our construction contractors</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B2F9AC-4C31-48DF-AFA1-BCE48940BB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3481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632114" y="2766218"/>
            <a:ext cx="7886700" cy="1325563"/>
          </a:xfrm>
        </p:spPr>
        <p:txBody>
          <a:bodyPr>
            <a:normAutofit/>
          </a:bodyPr>
          <a:lstStyle/>
          <a:p>
            <a:r>
              <a:rPr lang="en-US" sz="3200" dirty="0"/>
              <a:t>BUILDING #10 Clinical Center Complex (CCC)</a:t>
            </a:r>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5407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762000"/>
            <a:ext cx="6705600" cy="571500"/>
          </a:xfrm>
        </p:spPr>
        <p:txBody>
          <a:bodyPr>
            <a:noAutofit/>
          </a:bodyPr>
          <a:lstStyle/>
          <a:p>
            <a:r>
              <a:rPr lang="en-US" sz="3200" dirty="0">
                <a:latin typeface="+mn-lt"/>
              </a:rPr>
              <a:t>Building #10 Clinical Center Complex</a:t>
            </a:r>
          </a:p>
        </p:txBody>
      </p:sp>
      <p:sp>
        <p:nvSpPr>
          <p:cNvPr id="3" name="Subtitle 2"/>
          <p:cNvSpPr>
            <a:spLocks noGrp="1"/>
          </p:cNvSpPr>
          <p:nvPr>
            <p:ph type="subTitle" idx="1"/>
          </p:nvPr>
        </p:nvSpPr>
        <p:spPr>
          <a:xfrm>
            <a:off x="695325" y="1486193"/>
            <a:ext cx="7753350" cy="4768267"/>
          </a:xfrm>
        </p:spPr>
        <p:txBody>
          <a:bodyPr>
            <a:normAutofit/>
          </a:bodyPr>
          <a:lstStyle/>
          <a:p>
            <a:pPr marL="257175" indent="-257175" algn="l">
              <a:buFont typeface="Arial" panose="020B0604020202020204" pitchFamily="34" charset="0"/>
              <a:buChar char="•"/>
            </a:pPr>
            <a:r>
              <a:rPr lang="en-US" sz="2400" dirty="0"/>
              <a:t>The Clinical Center Complex (CCC) is comprised of:</a:t>
            </a:r>
          </a:p>
          <a:p>
            <a:pPr marL="600075" lvl="1" indent="-257175" algn="l">
              <a:buFont typeface="Courier New" panose="02070309020205020404" pitchFamily="49" charset="0"/>
              <a:buChar char="o"/>
            </a:pPr>
            <a:r>
              <a:rPr lang="en-US" sz="2400" dirty="0"/>
              <a:t>Clinical Center (CC)</a:t>
            </a:r>
          </a:p>
          <a:p>
            <a:pPr marL="600075" lvl="1" indent="-257175" algn="l">
              <a:buFont typeface="Courier New" panose="02070309020205020404" pitchFamily="49" charset="0"/>
              <a:buChar char="o"/>
            </a:pPr>
            <a:r>
              <a:rPr lang="en-US" sz="2400" dirty="0"/>
              <a:t>Acute Care Research Facility </a:t>
            </a:r>
          </a:p>
          <a:p>
            <a:pPr lvl="1" algn="l"/>
            <a:r>
              <a:rPr lang="en-US" sz="2400" dirty="0"/>
              <a:t>   (ACRF)</a:t>
            </a:r>
          </a:p>
          <a:p>
            <a:pPr marL="600075" lvl="1" indent="-257175" algn="l">
              <a:buFont typeface="Courier New" panose="02070309020205020404" pitchFamily="49" charset="0"/>
              <a:buChar char="o"/>
            </a:pPr>
            <a:r>
              <a:rPr lang="en-US" sz="2400" dirty="0"/>
              <a:t>Clinical Research Center (CRC)</a:t>
            </a:r>
            <a:endParaRPr lang="en-US" sz="2000" dirty="0"/>
          </a:p>
          <a:p>
            <a:pPr marL="257175" indent="-257175" algn="l">
              <a:buFont typeface="Arial" panose="020B0604020202020204" pitchFamily="34" charset="0"/>
              <a:buChar char="•"/>
            </a:pPr>
            <a:r>
              <a:rPr lang="en-US" sz="2400" dirty="0"/>
              <a:t>At 4.6 M square feet, it is the largest clinical research hospital in the world.</a:t>
            </a:r>
          </a:p>
          <a:p>
            <a:pPr marL="257175" indent="-257175" algn="l">
              <a:buFont typeface="Arial" panose="020B0604020202020204" pitchFamily="34" charset="0"/>
              <a:buChar char="•"/>
            </a:pPr>
            <a:r>
              <a:rPr lang="en-US" sz="2400" dirty="0"/>
              <a:t>It is occupied by 27 Institutes and Centers comprised of laboratory, patient care, clinic and admin areas.</a:t>
            </a:r>
          </a:p>
          <a:p>
            <a:pPr marL="257175" indent="-257175" algn="l">
              <a:buFont typeface="Arial" panose="020B0604020202020204" pitchFamily="34" charset="0"/>
              <a:buChar char="•"/>
            </a:pPr>
            <a:r>
              <a:rPr lang="en-US" sz="2400" dirty="0"/>
              <a:t>This is a 24/7/365 operational building with continuous ongoing projects of various complexities.</a:t>
            </a:r>
          </a:p>
          <a:p>
            <a:pPr marL="257175" indent="-257175"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a:xfrm>
            <a:off x="6457950" y="6356353"/>
            <a:ext cx="20574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0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2724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47990"/>
            <a:ext cx="6667500" cy="571500"/>
          </a:xfrm>
        </p:spPr>
        <p:txBody>
          <a:bodyPr>
            <a:noAutofit/>
          </a:bodyPr>
          <a:lstStyle/>
          <a:p>
            <a:r>
              <a:rPr lang="en-US" sz="3200" dirty="0">
                <a:latin typeface="+mn-lt"/>
              </a:rPr>
              <a:t>Building #10 Clinical Center Complex- 1</a:t>
            </a:r>
          </a:p>
        </p:txBody>
      </p:sp>
      <p:sp>
        <p:nvSpPr>
          <p:cNvPr id="3" name="Subtitle 2"/>
          <p:cNvSpPr>
            <a:spLocks noGrp="1"/>
          </p:cNvSpPr>
          <p:nvPr>
            <p:ph type="subTitle" idx="1"/>
          </p:nvPr>
        </p:nvSpPr>
        <p:spPr>
          <a:xfrm>
            <a:off x="838200" y="1219200"/>
            <a:ext cx="7391400" cy="5105400"/>
          </a:xfrm>
        </p:spPr>
        <p:txBody>
          <a:bodyPr>
            <a:normAutofit/>
          </a:bodyPr>
          <a:lstStyle/>
          <a:p>
            <a:pPr algn="l"/>
            <a:endParaRPr lang="en-US" dirty="0"/>
          </a:p>
          <a:p>
            <a:pPr marL="257175" indent="-257175" algn="l">
              <a:buFont typeface="Arial" panose="020B0604020202020204" pitchFamily="34" charset="0"/>
              <a:buChar char="•"/>
            </a:pPr>
            <a:r>
              <a:rPr lang="en-US" sz="2400" dirty="0"/>
              <a:t>All Design-Bid-Build and Design-Build project documents are reviewed and approved by ORF Division of Technical Resources (DTR). </a:t>
            </a:r>
          </a:p>
          <a:p>
            <a:pPr marL="257175" indent="-257175" algn="l">
              <a:buFont typeface="Arial" panose="020B0604020202020204" pitchFamily="34" charset="0"/>
              <a:buChar char="•"/>
            </a:pPr>
            <a:r>
              <a:rPr lang="en-US" sz="2400" dirty="0"/>
              <a:t>Familiarity with the Design Requirements Manual(DRM) is essential.</a:t>
            </a:r>
          </a:p>
          <a:p>
            <a:pPr marL="257175" indent="-257175" algn="l">
              <a:buFont typeface="Arial" panose="020B0604020202020204" pitchFamily="34" charset="0"/>
              <a:buChar char="•"/>
            </a:pPr>
            <a:r>
              <a:rPr lang="en-US" sz="2400" dirty="0"/>
              <a:t>Demo and Construction may proceed upon issuance of applicable Permits.</a:t>
            </a:r>
          </a:p>
          <a:p>
            <a:pPr marL="257175" indent="-257175" algn="l">
              <a:buFont typeface="Arial" panose="020B0604020202020204" pitchFamily="34" charset="0"/>
              <a:buChar char="•"/>
            </a:pPr>
            <a:r>
              <a:rPr lang="en-US" sz="2400" dirty="0"/>
              <a:t>Limited staging area and Crane access areas.</a:t>
            </a:r>
          </a:p>
          <a:p>
            <a:pPr marL="257175" indent="-257175" algn="l">
              <a:buFont typeface="Arial" panose="020B0604020202020204" pitchFamily="34" charset="0"/>
              <a:buChar char="•"/>
            </a:pPr>
            <a:r>
              <a:rPr lang="en-US" sz="2400" dirty="0"/>
              <a:t>All Hazmat work is performed by ORF Division of Environmental Protection (DEP) Contractors, prior to commencement of a project. </a:t>
            </a:r>
          </a:p>
          <a:p>
            <a:pPr marL="257175" indent="-257175" algn="l">
              <a:buFont typeface="Arial" panose="020B0604020202020204" pitchFamily="34" charset="0"/>
              <a:buChar char="•"/>
            </a:pPr>
            <a:r>
              <a:rPr lang="en-US" sz="2400" dirty="0"/>
              <a:t>Safety clearance is also required.</a:t>
            </a:r>
          </a:p>
          <a:p>
            <a:pPr marL="257175" indent="-257175" algn="l">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413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6858000" cy="629349"/>
          </a:xfrm>
        </p:spPr>
        <p:txBody>
          <a:bodyPr>
            <a:noAutofit/>
          </a:bodyPr>
          <a:lstStyle/>
          <a:p>
            <a:r>
              <a:rPr lang="en-US" sz="3200" dirty="0">
                <a:latin typeface="+mn-lt"/>
              </a:rPr>
              <a:t>Building #10 Clinical Center Complex- 2</a:t>
            </a:r>
          </a:p>
        </p:txBody>
      </p:sp>
      <p:sp>
        <p:nvSpPr>
          <p:cNvPr id="3" name="Subtitle 2"/>
          <p:cNvSpPr>
            <a:spLocks noGrp="1"/>
          </p:cNvSpPr>
          <p:nvPr>
            <p:ph type="subTitle" idx="1"/>
          </p:nvPr>
        </p:nvSpPr>
        <p:spPr>
          <a:xfrm>
            <a:off x="800100" y="838200"/>
            <a:ext cx="7429500" cy="5791200"/>
          </a:xfrm>
        </p:spPr>
        <p:txBody>
          <a:bodyPr>
            <a:normAutofit fontScale="85000" lnSpcReduction="10000"/>
          </a:bodyPr>
          <a:lstStyle/>
          <a:p>
            <a:pPr algn="l"/>
            <a:endParaRPr lang="en-US" dirty="0"/>
          </a:p>
          <a:p>
            <a:pPr marL="257175" indent="-257175" algn="l">
              <a:buFont typeface="Arial" panose="020B0604020202020204" pitchFamily="34" charset="0"/>
              <a:buChar char="•"/>
            </a:pPr>
            <a:r>
              <a:rPr lang="en-US" sz="2400" dirty="0"/>
              <a:t>All work in this Complex requires careful coordination both in the work area and adjacent spaces.</a:t>
            </a:r>
          </a:p>
          <a:p>
            <a:pPr marL="257175" indent="-257175" algn="l">
              <a:buFont typeface="Arial" panose="020B0604020202020204" pitchFamily="34" charset="0"/>
              <a:buChar char="•"/>
            </a:pPr>
            <a:r>
              <a:rPr lang="en-US" sz="2400" dirty="0"/>
              <a:t>Processes you must be familiar with: </a:t>
            </a:r>
          </a:p>
          <a:p>
            <a:pPr marL="600075" lvl="1" indent="-257175" algn="l">
              <a:buFont typeface="Courier New" panose="02070309020205020404" pitchFamily="49" charset="0"/>
              <a:buChar char="o"/>
            </a:pPr>
            <a:r>
              <a:rPr lang="en-US" sz="2400" dirty="0"/>
              <a:t>Joint Commission Training (Annual) – Chris Loser, 301-496-3000</a:t>
            </a:r>
          </a:p>
          <a:p>
            <a:pPr marL="600075" lvl="1" indent="-257175" algn="l">
              <a:buFont typeface="Courier New" panose="02070309020205020404" pitchFamily="49" charset="0"/>
              <a:buChar char="o"/>
            </a:pPr>
            <a:r>
              <a:rPr lang="en-US" sz="2400" dirty="0"/>
              <a:t>Construction Risk Assessment (CRA) </a:t>
            </a:r>
          </a:p>
          <a:p>
            <a:pPr marL="600075" lvl="1" indent="-257175" algn="l">
              <a:buFont typeface="Courier New" panose="02070309020205020404" pitchFamily="49" charset="0"/>
              <a:buChar char="o"/>
            </a:pPr>
            <a:r>
              <a:rPr lang="en-US" sz="2400" dirty="0"/>
              <a:t>Interim Life Safety Measures (ILSM)</a:t>
            </a:r>
          </a:p>
          <a:p>
            <a:pPr marL="600075" lvl="1" indent="-257175" algn="l">
              <a:buFont typeface="Courier New" panose="02070309020205020404" pitchFamily="49" charset="0"/>
              <a:buChar char="o"/>
            </a:pPr>
            <a:r>
              <a:rPr lang="en-US" sz="2400" dirty="0"/>
              <a:t>Construction Above-Ceiling Work Permit</a:t>
            </a:r>
          </a:p>
          <a:p>
            <a:pPr marL="600075" lvl="1" indent="-257175" algn="l">
              <a:buFont typeface="Courier New" panose="02070309020205020404" pitchFamily="49" charset="0"/>
              <a:buChar char="o"/>
            </a:pPr>
            <a:r>
              <a:rPr lang="en-US" sz="2400" dirty="0"/>
              <a:t>Utilities Shutdown Approval – Planning meeting on every Weds @1PM, Bldg. 10, Room B1N108</a:t>
            </a:r>
          </a:p>
          <a:p>
            <a:pPr marL="600075" lvl="1" indent="-257175" algn="l">
              <a:buFont typeface="Courier New" panose="02070309020205020404" pitchFamily="49" charset="0"/>
              <a:buChar char="o"/>
            </a:pPr>
            <a:r>
              <a:rPr lang="en-US" sz="2400" dirty="0"/>
              <a:t>Fire Protection Systems Shutdown - Planning Meeting on every Tuesday @8AM, Bldg. 13, Rm 1416, Robert Belcher</a:t>
            </a:r>
          </a:p>
          <a:p>
            <a:pPr marL="600075" lvl="1" indent="-257175" algn="l">
              <a:buFont typeface="Courier New" panose="02070309020205020404" pitchFamily="49" charset="0"/>
              <a:buChar char="o"/>
            </a:pPr>
            <a:r>
              <a:rPr lang="en-US" sz="2400" dirty="0"/>
              <a:t>Other: After Hour Work Permit, Radiation Safety Training, etc.</a:t>
            </a:r>
          </a:p>
          <a:p>
            <a:pPr marL="257175" indent="-257175" algn="l">
              <a:buFont typeface="Arial" panose="020B0604020202020204" pitchFamily="34" charset="0"/>
              <a:buChar char="•"/>
            </a:pPr>
            <a:r>
              <a:rPr lang="en-US" sz="2400" dirty="0"/>
              <a:t>Record documents will be provided but will require field verification.</a:t>
            </a:r>
          </a:p>
          <a:p>
            <a:pPr marL="257175" indent="-257175" algn="l">
              <a:buFont typeface="Arial" panose="020B0604020202020204" pitchFamily="34" charset="0"/>
              <a:buChar char="•"/>
            </a:pPr>
            <a:r>
              <a:rPr lang="en-US" sz="2400" dirty="0"/>
              <a:t>Safety is priority one.</a:t>
            </a:r>
          </a:p>
          <a:p>
            <a:pPr marL="257175" indent="-257175" algn="l">
              <a:buFont typeface="Arial" panose="020B0604020202020204" pitchFamily="34" charset="0"/>
              <a:buChar char="•"/>
            </a:pPr>
            <a:r>
              <a:rPr lang="en-US" sz="2400" dirty="0"/>
              <a:t>B2 Loading Dock (Memorial Drive) and pre-approved haulage and disposal routes. </a:t>
            </a: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0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6600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762000"/>
          </a:xfrm>
        </p:spPr>
        <p:txBody>
          <a:bodyPr>
            <a:normAutofit/>
          </a:bodyPr>
          <a:lstStyle/>
          <a:p>
            <a:r>
              <a:rPr lang="en-US" sz="3200" dirty="0"/>
              <a:t>Safety</a:t>
            </a:r>
            <a:endParaRPr lang="en-US" sz="3200" i="1" dirty="0">
              <a:solidFill>
                <a:srgbClr val="003399"/>
              </a:solidFill>
            </a:endParaRPr>
          </a:p>
        </p:txBody>
      </p:sp>
      <p:sp>
        <p:nvSpPr>
          <p:cNvPr id="3" name="Subtitle 2"/>
          <p:cNvSpPr>
            <a:spLocks noGrp="1"/>
          </p:cNvSpPr>
          <p:nvPr>
            <p:ph type="subTitle" idx="1"/>
          </p:nvPr>
        </p:nvSpPr>
        <p:spPr>
          <a:xfrm>
            <a:off x="609600" y="1239982"/>
            <a:ext cx="8229600" cy="5481494"/>
          </a:xfrm>
        </p:spPr>
        <p:txBody>
          <a:bodyPr>
            <a:normAutofit fontScale="92500" lnSpcReduction="10000"/>
          </a:bodyPr>
          <a:lstStyle/>
          <a:p>
            <a:pPr marL="342900" indent="-342900" algn="l">
              <a:buFontTx/>
              <a:buChar char="-"/>
            </a:pPr>
            <a:r>
              <a:rPr lang="en-US" dirty="0"/>
              <a:t>Contractors are responsible for ensuring that both they and their subcontractors comply with the </a:t>
            </a:r>
            <a:r>
              <a:rPr lang="en-US" dirty="0">
                <a:hlinkClick r:id="rId3"/>
              </a:rPr>
              <a:t>NIH Contractor Health and Safety Requirements</a:t>
            </a:r>
            <a:r>
              <a:rPr lang="en-US" dirty="0"/>
              <a:t>, </a:t>
            </a:r>
            <a:r>
              <a:rPr lang="en-US" dirty="0">
                <a:hlinkClick r:id="rId4"/>
              </a:rPr>
              <a:t>OSHA</a:t>
            </a:r>
            <a:r>
              <a:rPr lang="en-US" dirty="0"/>
              <a:t>, and the </a:t>
            </a:r>
            <a:r>
              <a:rPr lang="en-US" dirty="0">
                <a:hlinkClick r:id="rId5"/>
              </a:rPr>
              <a:t>Army Corps of Engineers EM385-1-1</a:t>
            </a:r>
            <a:r>
              <a:rPr lang="en-US" dirty="0"/>
              <a:t> safety regulations and standards.</a:t>
            </a:r>
          </a:p>
          <a:p>
            <a:pPr marL="342900" indent="-342900" algn="l">
              <a:buFontTx/>
              <a:buChar char="-"/>
            </a:pPr>
            <a:r>
              <a:rPr lang="en-US" dirty="0"/>
              <a:t>Contractors shall register with the </a:t>
            </a:r>
            <a:r>
              <a:rPr lang="en-US" dirty="0">
                <a:hlinkClick r:id="rId6"/>
              </a:rPr>
              <a:t>www.constructsecure.com</a:t>
            </a:r>
            <a:r>
              <a:rPr lang="en-US" dirty="0"/>
              <a:t> database and address CASP scores below 80 before commencing work.</a:t>
            </a:r>
          </a:p>
          <a:p>
            <a:pPr marL="342900" indent="-342900" algn="l">
              <a:buFontTx/>
              <a:buChar char="-"/>
            </a:pPr>
            <a:r>
              <a:rPr lang="en-US" dirty="0"/>
              <a:t>All contractors shall submit the following to </a:t>
            </a:r>
            <a:r>
              <a:rPr lang="en-US" b="1" dirty="0"/>
              <a:t>safety@nih.gov</a:t>
            </a:r>
            <a:r>
              <a:rPr lang="en-US" dirty="0"/>
              <a:t>:</a:t>
            </a:r>
          </a:p>
          <a:p>
            <a:pPr marL="800100" lvl="1" indent="-342900" algn="l">
              <a:buFontTx/>
              <a:buChar char="-"/>
            </a:pPr>
            <a:r>
              <a:rPr lang="en-US" dirty="0"/>
              <a:t>a fully completed </a:t>
            </a:r>
            <a:r>
              <a:rPr lang="en-US" dirty="0">
                <a:hlinkClick r:id="rId7"/>
              </a:rPr>
              <a:t>Affirmation of Deliverables</a:t>
            </a:r>
            <a:r>
              <a:rPr lang="en-US" dirty="0"/>
              <a:t> form signed by their principal and Site Safety and Health Officer (SSHO),</a:t>
            </a:r>
          </a:p>
          <a:p>
            <a:pPr marL="800100" lvl="1" indent="-342900" algn="l">
              <a:buFontTx/>
              <a:buChar char="-"/>
            </a:pPr>
            <a:r>
              <a:rPr lang="en-US" dirty="0"/>
              <a:t>the name and qualifications (i.e. resume, OSHA 30, etc.) of SSHO </a:t>
            </a:r>
          </a:p>
          <a:p>
            <a:pPr marL="800100" lvl="1" indent="-342900" algn="l">
              <a:buFontTx/>
              <a:buChar char="-"/>
            </a:pPr>
            <a:r>
              <a:rPr lang="en-US" dirty="0"/>
              <a:t>a Site Specific Accident Prevention Plan (SSAPP) specific to their scope of work with a completed </a:t>
            </a:r>
            <a:r>
              <a:rPr lang="en-US" dirty="0">
                <a:hlinkClick r:id="rId8"/>
              </a:rPr>
              <a:t>ACE Form-A02 </a:t>
            </a:r>
            <a:r>
              <a:rPr lang="en-US" dirty="0"/>
              <a:t>as a coversheet,</a:t>
            </a:r>
          </a:p>
          <a:p>
            <a:pPr marL="800100" lvl="1" indent="-342900" algn="l">
              <a:buFontTx/>
              <a:buChar char="-"/>
            </a:pPr>
            <a:r>
              <a:rPr lang="en-US" dirty="0"/>
              <a:t>a completed </a:t>
            </a:r>
            <a:r>
              <a:rPr lang="en-US" dirty="0">
                <a:hlinkClick r:id="rId9"/>
              </a:rPr>
              <a:t>Activity Hazard Analysis </a:t>
            </a:r>
            <a:r>
              <a:rPr lang="en-US" dirty="0"/>
              <a:t>form </a:t>
            </a:r>
          </a:p>
          <a:p>
            <a:pPr marL="342900" indent="-342900" algn="l">
              <a:buFontTx/>
              <a:buChar char="-"/>
            </a:pPr>
            <a:r>
              <a:rPr lang="en-US" dirty="0">
                <a:latin typeface="Arial" panose="020B0604020202020204" pitchFamily="34" charset="0"/>
                <a:cs typeface="Arial" panose="020B0604020202020204" pitchFamily="34" charset="0"/>
              </a:rPr>
              <a:t>At least one person on the jobsite will have attended the contractor health and safety orientation coordinated via Mr. Clarence Dukes and Mr. Chris Loser, within the last year.</a:t>
            </a: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3101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1143000" y="2209800"/>
            <a:ext cx="7886700" cy="3253581"/>
          </a:xfrm>
        </p:spPr>
        <p:txBody>
          <a:bodyPr>
            <a:normAutofit fontScale="90000"/>
          </a:bodyPr>
          <a:lstStyle/>
          <a:p>
            <a:pPr algn="l"/>
            <a:r>
              <a:rPr lang="en-US" sz="3200" dirty="0"/>
              <a:t>    Division of Environmental Protection</a:t>
            </a:r>
            <a:br>
              <a:rPr lang="en-US" sz="3200" dirty="0"/>
            </a:br>
            <a:br>
              <a:rPr lang="en-US" sz="3200" dirty="0"/>
            </a:br>
            <a:br>
              <a:rPr lang="en-US" sz="2400" dirty="0"/>
            </a:br>
            <a:r>
              <a:rPr lang="en-US" sz="2400" dirty="0"/>
              <a:t>Note: Readers should also review the content of the ‘Environmental Compliance Requirements and Points of Contact at NIH Division of Environmental Protection (DEP)’ document that accompanies these slides for a more comprehensive list of environmental protection concerns.</a:t>
            </a:r>
            <a:br>
              <a:rPr lang="en-US" sz="2400" dirty="0"/>
            </a:br>
            <a:endParaRPr lang="en-US" sz="3200" dirty="0"/>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2485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a:bodyPr>
          <a:lstStyle/>
          <a:p>
            <a:r>
              <a:rPr lang="en-US" sz="3200" i="1" dirty="0">
                <a:solidFill>
                  <a:srgbClr val="003399"/>
                </a:solidFill>
                <a:latin typeface="+mn-lt"/>
                <a:cs typeface="Arial" panose="020B0604020202020204" pitchFamily="34" charset="0"/>
              </a:rPr>
              <a:t>Environmental - 1</a:t>
            </a:r>
          </a:p>
        </p:txBody>
      </p:sp>
      <p:sp>
        <p:nvSpPr>
          <p:cNvPr id="3" name="Subtitle 2"/>
          <p:cNvSpPr>
            <a:spLocks noGrp="1"/>
          </p:cNvSpPr>
          <p:nvPr>
            <p:ph type="subTitle" idx="1"/>
          </p:nvPr>
        </p:nvSpPr>
        <p:spPr>
          <a:xfrm>
            <a:off x="457200" y="1828800"/>
            <a:ext cx="8229600" cy="4191000"/>
          </a:xfrm>
        </p:spPr>
        <p:txBody>
          <a:bodyPr>
            <a:normAutofit lnSpcReduction="10000"/>
          </a:bodyPr>
          <a:lstStyle/>
          <a:p>
            <a:pPr marL="342900" indent="-342900" algn="l">
              <a:buFont typeface="Arial" panose="020B0604020202020204" pitchFamily="34" charset="0"/>
              <a:buChar char="•"/>
            </a:pPr>
            <a:r>
              <a:rPr lang="en-US" dirty="0"/>
              <a:t>C.5 - In the event that asbestos or any other hazardous materials are encountered in the course of the construction, the Contractor shall inform the CO and COR immediately to coordinate with the Division of Environmental Protection. </a:t>
            </a:r>
          </a:p>
          <a:p>
            <a:pPr marL="342900" indent="-342900" algn="l">
              <a:buFont typeface="Arial" panose="020B0604020202020204" pitchFamily="34" charset="0"/>
              <a:buChar char="•"/>
            </a:pPr>
            <a:r>
              <a:rPr lang="en-US" dirty="0"/>
              <a:t>H.6.5 - The ORF Division of Environmental Protection (DEP) provides construction dumpsters for all construction and renovation projects on the Bethesda Campus at no cost. The dumpster rental, transportation, and disposal costs of all collected materials are covered by DEP. Before the dumpster will be delivered, the Contracting Officer Representative (COR) must submit a Site Selection Request and obtain approval.</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46</a:t>
            </a:fld>
            <a:endParaRPr lang="en-US" dirty="0"/>
          </a:p>
        </p:txBody>
      </p:sp>
    </p:spTree>
    <p:extLst>
      <p:ext uri="{BB962C8B-B14F-4D97-AF65-F5344CB8AC3E}">
        <p14:creationId xmlns:p14="http://schemas.microsoft.com/office/powerpoint/2010/main" val="3992380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a:bodyPr>
          <a:lstStyle/>
          <a:p>
            <a:r>
              <a:rPr lang="en-US" sz="3200" i="1" dirty="0">
                <a:solidFill>
                  <a:srgbClr val="003399"/>
                </a:solidFill>
                <a:latin typeface="+mn-lt"/>
                <a:cs typeface="Arial" panose="020B0604020202020204" pitchFamily="34" charset="0"/>
              </a:rPr>
              <a:t>Environmental - 2</a:t>
            </a:r>
          </a:p>
        </p:txBody>
      </p:sp>
      <p:sp>
        <p:nvSpPr>
          <p:cNvPr id="3" name="Subtitle 2"/>
          <p:cNvSpPr>
            <a:spLocks noGrp="1"/>
          </p:cNvSpPr>
          <p:nvPr>
            <p:ph type="subTitle" idx="1"/>
          </p:nvPr>
        </p:nvSpPr>
        <p:spPr>
          <a:xfrm>
            <a:off x="457200" y="1828800"/>
            <a:ext cx="8229600" cy="4419600"/>
          </a:xfrm>
        </p:spPr>
        <p:txBody>
          <a:bodyPr>
            <a:normAutofit lnSpcReduction="10000"/>
          </a:bodyPr>
          <a:lstStyle/>
          <a:p>
            <a:pPr marL="342900" indent="-342900" algn="l">
              <a:buFont typeface="Arial" panose="020B0604020202020204" pitchFamily="34" charset="0"/>
              <a:buChar char="•"/>
            </a:pPr>
            <a:r>
              <a:rPr lang="en-US" dirty="0"/>
              <a:t>H.6.8 - The contractor shall strictly follow all the conditions and requirements in the Maryland Department of the Environment (MDE)-approved drawings.</a:t>
            </a:r>
          </a:p>
          <a:p>
            <a:pPr marL="342900" indent="-342900" algn="l">
              <a:buFont typeface="Arial" panose="020B0604020202020204" pitchFamily="34" charset="0"/>
              <a:buChar char="•"/>
            </a:pPr>
            <a:r>
              <a:rPr lang="en-US" dirty="0"/>
              <a:t>The installation of aboveground tanks for fueling the Contractor's equipment must be approved by the NIH Fire Prevention Section. Contractor shall provide secondary containment equipment for all fuel and/or chemical storage containers/tanks that meets Maryland Department of the Environment regulatory requirements.</a:t>
            </a:r>
          </a:p>
          <a:p>
            <a:pPr marL="342900" indent="-342900" algn="l">
              <a:buFont typeface="Arial" panose="020B0604020202020204" pitchFamily="34" charset="0"/>
              <a:buChar char="•"/>
            </a:pPr>
            <a:r>
              <a:rPr lang="en-US" dirty="0"/>
              <a:t>Please review the Environmental Checklist that accompanies this presentation which has POC info.</a:t>
            </a:r>
          </a:p>
          <a:p>
            <a:pPr marL="342900" indent="-342900" algn="l">
              <a:buFont typeface="Arial" panose="020B0604020202020204" pitchFamily="34" charset="0"/>
              <a:buChar char="•"/>
            </a:pPr>
            <a:r>
              <a:rPr lang="en-US" dirty="0"/>
              <a:t>The Division of Environmental Protection is located in Bldg 13. The phone number is (301) 496-7775.</a:t>
            </a: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47</a:t>
            </a:fld>
            <a:endParaRPr lang="en-US" dirty="0"/>
          </a:p>
        </p:txBody>
      </p:sp>
    </p:spTree>
    <p:extLst>
      <p:ext uri="{BB962C8B-B14F-4D97-AF65-F5344CB8AC3E}">
        <p14:creationId xmlns:p14="http://schemas.microsoft.com/office/powerpoint/2010/main" val="162891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632114" y="2766218"/>
            <a:ext cx="7886700" cy="1325563"/>
          </a:xfrm>
        </p:spPr>
        <p:txBody>
          <a:bodyPr>
            <a:normAutofit/>
          </a:bodyPr>
          <a:lstStyle/>
          <a:p>
            <a:r>
              <a:rPr lang="en-US" sz="3200" dirty="0"/>
              <a:t>Methods of obtaining a badge to access the NIH Bethesda Campus. </a:t>
            </a:r>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6334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283-343C-52E5-8B91-95C4E84A85FE}"/>
              </a:ext>
            </a:extLst>
          </p:cNvPr>
          <p:cNvSpPr>
            <a:spLocks noGrp="1"/>
          </p:cNvSpPr>
          <p:nvPr>
            <p:ph type="title"/>
          </p:nvPr>
        </p:nvSpPr>
        <p:spPr/>
        <p:txBody>
          <a:bodyPr/>
          <a:lstStyle/>
          <a:p>
            <a:r>
              <a:rPr lang="en-US" dirty="0"/>
              <a:t>NIH Badging Process</a:t>
            </a:r>
          </a:p>
        </p:txBody>
      </p:sp>
      <p:sp>
        <p:nvSpPr>
          <p:cNvPr id="3" name="Content Placeholder 2">
            <a:extLst>
              <a:ext uri="{FF2B5EF4-FFF2-40B4-BE49-F238E27FC236}">
                <a16:creationId xmlns:a16="http://schemas.microsoft.com/office/drawing/2014/main" id="{CFD60499-C90A-A5F3-D454-DF0AB30F7193}"/>
              </a:ext>
            </a:extLst>
          </p:cNvPr>
          <p:cNvSpPr>
            <a:spLocks noGrp="1"/>
          </p:cNvSpPr>
          <p:nvPr>
            <p:ph idx="1"/>
          </p:nvPr>
        </p:nvSpPr>
        <p:spPr>
          <a:xfrm>
            <a:off x="628650" y="1825624"/>
            <a:ext cx="7886700" cy="5870576"/>
          </a:xfrm>
        </p:spPr>
        <p:txBody>
          <a:bodyPr>
            <a:normAutofit/>
          </a:bodyPr>
          <a:lstStyle/>
          <a:p>
            <a:pPr marL="0" indent="0" algn="just">
              <a:spcBef>
                <a:spcPts val="1200"/>
              </a:spcBef>
              <a:buNone/>
              <a:tabLst>
                <a:tab pos="914400" algn="l"/>
              </a:tabLst>
            </a:pPr>
            <a:r>
              <a:rPr lang="en-US" sz="2000" dirty="0">
                <a:effectLst/>
                <a:latin typeface="Times New Roman" panose="02020603050405020304" pitchFamily="18" charset="0"/>
                <a:ea typeface="Times New Roman" panose="02020603050405020304" pitchFamily="18" charset="0"/>
              </a:rPr>
              <a:t>- The Contractor shall provide information about all Contractor and subcontractor personnel and others who require continuing access to the site before access is required and when access ceases.</a:t>
            </a:r>
          </a:p>
          <a:p>
            <a:pPr marL="0" indent="0" algn="just">
              <a:spcBef>
                <a:spcPts val="1200"/>
              </a:spcBef>
              <a:buNone/>
              <a:tabLst>
                <a:tab pos="914400" algn="l"/>
              </a:tabLst>
            </a:pPr>
            <a:endParaRPr lang="en-US" sz="2000" dirty="0">
              <a:effectLst/>
              <a:latin typeface="Times New Roman" panose="02020603050405020304" pitchFamily="18" charset="0"/>
              <a:ea typeface="Times New Roman" panose="02020603050405020304" pitchFamily="18" charset="0"/>
            </a:endParaRPr>
          </a:p>
          <a:p>
            <a:pPr marL="0" indent="0" algn="just">
              <a:spcBef>
                <a:spcPts val="0"/>
              </a:spcBef>
              <a:buNone/>
              <a:tabLst>
                <a:tab pos="914400" algn="l"/>
              </a:tabLst>
            </a:pPr>
            <a:r>
              <a:rPr lang="en-US" sz="2000" dirty="0">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No interviews of prospective Contractor employees shall be conducted within the project site or NIH property.  The Contractor and subcontractors will be required to maintain a field office, outside the project site or NIH property, for all public contacts.  Applicants for employment and other persons not entitled to access to the project site shall be required to contact the Contractor or subcontractor at these offices.</a:t>
            </a:r>
          </a:p>
          <a:p>
            <a:pPr marL="0" indent="0" algn="just">
              <a:spcBef>
                <a:spcPts val="0"/>
              </a:spcBef>
              <a:buNone/>
              <a:tabLst>
                <a:tab pos="914400" algn="l"/>
              </a:tabLst>
            </a:pPr>
            <a:endParaRPr lang="en-US" sz="2000" dirty="0">
              <a:effectLst/>
              <a:latin typeface="Times New Roman" panose="02020603050405020304" pitchFamily="18" charset="0"/>
              <a:ea typeface="Times New Roman" panose="02020603050405020304" pitchFamily="18" charset="0"/>
            </a:endParaRPr>
          </a:p>
          <a:p>
            <a:pPr marL="0" indent="0" algn="just">
              <a:spcBef>
                <a:spcPts val="0"/>
              </a:spcBef>
              <a:buNone/>
              <a:tabLst>
                <a:tab pos="914400" algn="l"/>
              </a:tabLst>
            </a:pPr>
            <a:r>
              <a:rPr lang="en-US" sz="2000" dirty="0">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Listings of Contractors requiring a physical presence on the NIH Campus will be maintained by the contractor. There are three methods of obtaining badges to access the NIH Bethesda Campus. </a:t>
            </a:r>
          </a:p>
          <a:p>
            <a:pPr marL="0" indent="0">
              <a:buNone/>
            </a:pPr>
            <a:endParaRPr lang="en-US" dirty="0"/>
          </a:p>
        </p:txBody>
      </p:sp>
      <p:sp>
        <p:nvSpPr>
          <p:cNvPr id="4" name="Slide Number Placeholder 3">
            <a:extLst>
              <a:ext uri="{FF2B5EF4-FFF2-40B4-BE49-F238E27FC236}">
                <a16:creationId xmlns:a16="http://schemas.microsoft.com/office/drawing/2014/main" id="{8BAFD071-FFA9-71BD-3028-40636C95A510}"/>
              </a:ext>
            </a:extLst>
          </p:cNvPr>
          <p:cNvSpPr>
            <a:spLocks noGrp="1"/>
          </p:cNvSpPr>
          <p:nvPr>
            <p:ph type="sldNum" sz="quarter" idx="12"/>
          </p:nvPr>
        </p:nvSpPr>
        <p:spPr/>
        <p:txBody>
          <a:bodyPr/>
          <a:lstStyle/>
          <a:p>
            <a:fld id="{8AFCBD3F-D718-4D44-B63A-80EF7FAF76F1}" type="slidenum">
              <a:rPr lang="en-US" smtClean="0"/>
              <a:t>49</a:t>
            </a:fld>
            <a:endParaRPr lang="en-US" dirty="0"/>
          </a:p>
        </p:txBody>
      </p:sp>
    </p:spTree>
    <p:extLst>
      <p:ext uri="{BB962C8B-B14F-4D97-AF65-F5344CB8AC3E}">
        <p14:creationId xmlns:p14="http://schemas.microsoft.com/office/powerpoint/2010/main" val="325871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97150-599E-458A-AE94-2584DDE9EC93}"/>
              </a:ext>
            </a:extLst>
          </p:cNvPr>
          <p:cNvSpPr>
            <a:spLocks noGrp="1"/>
          </p:cNvSpPr>
          <p:nvPr>
            <p:ph type="title"/>
          </p:nvPr>
        </p:nvSpPr>
        <p:spPr>
          <a:xfrm>
            <a:off x="228600" y="457200"/>
            <a:ext cx="8534400" cy="854074"/>
          </a:xfrm>
        </p:spPr>
        <p:txBody>
          <a:bodyPr>
            <a:noAutofit/>
          </a:bodyPr>
          <a:lstStyle/>
          <a:p>
            <a:r>
              <a:rPr lang="en-US" sz="3200" dirty="0">
                <a:solidFill>
                  <a:srgbClr val="0070C0"/>
                </a:solidFill>
              </a:rPr>
              <a:t>NIH ORF Contractor On-Boarding and Construction Requirements Topic List </a:t>
            </a:r>
            <a:endParaRPr lang="en-US" sz="3200" dirty="0"/>
          </a:p>
        </p:txBody>
      </p:sp>
      <p:sp>
        <p:nvSpPr>
          <p:cNvPr id="3" name="Content Placeholder 2">
            <a:extLst>
              <a:ext uri="{FF2B5EF4-FFF2-40B4-BE49-F238E27FC236}">
                <a16:creationId xmlns:a16="http://schemas.microsoft.com/office/drawing/2014/main" id="{1EE50A69-6F15-40E1-B908-0CDBFD9AD044}"/>
              </a:ext>
            </a:extLst>
          </p:cNvPr>
          <p:cNvSpPr>
            <a:spLocks noGrp="1"/>
          </p:cNvSpPr>
          <p:nvPr>
            <p:ph idx="1"/>
          </p:nvPr>
        </p:nvSpPr>
        <p:spPr>
          <a:xfrm>
            <a:off x="76200" y="990600"/>
            <a:ext cx="9067800" cy="5715000"/>
          </a:xfrm>
        </p:spPr>
        <p:txBody>
          <a:bodyPr>
            <a:normAutofit/>
          </a:bodyPr>
          <a:lstStyle/>
          <a:p>
            <a:pPr marL="0" indent="0">
              <a:buNone/>
            </a:pPr>
            <a:endParaRPr lang="en-US" dirty="0"/>
          </a:p>
          <a:p>
            <a:r>
              <a:rPr lang="en-US" sz="2600" dirty="0"/>
              <a:t>Fire - Paul Richards (FMD)</a:t>
            </a:r>
          </a:p>
          <a:p>
            <a:r>
              <a:rPr lang="en-US" sz="2600" dirty="0"/>
              <a:t>Physical Security - Larry Beverly (DPSM)</a:t>
            </a:r>
          </a:p>
          <a:p>
            <a:r>
              <a:rPr lang="en-US" sz="2600" dirty="0"/>
              <a:t>Building #10 CCC – Praveen Agarwal – (DDCM – Clinical)</a:t>
            </a:r>
          </a:p>
          <a:p>
            <a:r>
              <a:rPr lang="en-US" sz="2600" dirty="0"/>
              <a:t>Safety – Jim Ganz (Safety)</a:t>
            </a:r>
          </a:p>
          <a:p>
            <a:r>
              <a:rPr lang="en-US" sz="2600" dirty="0"/>
              <a:t>Environmental - Mark Miller (Dir DEP)</a:t>
            </a:r>
          </a:p>
          <a:p>
            <a:r>
              <a:rPr lang="en-US" sz="2600" dirty="0"/>
              <a:t>Badging and Parking Slides (PO)</a:t>
            </a:r>
          </a:p>
          <a:p>
            <a:r>
              <a:rPr lang="en-US" sz="2600" dirty="0"/>
              <a:t>Design Technical Review - Steve Breslin (DTR)</a:t>
            </a:r>
          </a:p>
          <a:p>
            <a:r>
              <a:rPr lang="en-US" sz="2600" dirty="0"/>
              <a:t>Equip. Numbering/Tagging - Sarkis </a:t>
            </a:r>
            <a:r>
              <a:rPr lang="en-US" sz="2600" dirty="0" err="1"/>
              <a:t>Aktavoukian</a:t>
            </a:r>
            <a:r>
              <a:rPr lang="en-US" sz="2600" dirty="0"/>
              <a:t>, </a:t>
            </a:r>
            <a:r>
              <a:rPr lang="en-US" sz="2400" dirty="0">
                <a:effectLst/>
                <a:latin typeface="Arial Nova" panose="020B0504020202020204" pitchFamily="34" charset="0"/>
                <a:ea typeface="Calibri" panose="020F0502020204030204" pitchFamily="34" charset="0"/>
                <a:cs typeface="Calibri" panose="020F0502020204030204" pitchFamily="34" charset="0"/>
              </a:rPr>
              <a:t>                                       DFOM Asset Management</a:t>
            </a:r>
            <a:endParaRPr lang="en-US" sz="1800" dirty="0">
              <a:effectLst/>
              <a:latin typeface="Arial Nova" panose="020B0504020202020204" pitchFamily="34" charset="0"/>
              <a:ea typeface="Calibri" panose="020F0502020204030204" pitchFamily="34" charset="0"/>
              <a:cs typeface="Calibri" panose="020F0502020204030204" pitchFamily="34" charset="0"/>
            </a:endParaRPr>
          </a:p>
          <a:p>
            <a:r>
              <a:rPr lang="en-US" sz="2600" dirty="0"/>
              <a:t>OA MACC Contract Admin - Pete Miller (OA)</a:t>
            </a:r>
          </a:p>
          <a:p>
            <a:r>
              <a:rPr lang="en-US" sz="2600" dirty="0"/>
              <a:t>MACC COR – Jim Ng (Deputy DDMC)</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653E1CB-DE4C-489F-9079-846702E99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5467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8CE5-8813-9ED2-89DB-5DB7F9443EBC}"/>
              </a:ext>
            </a:extLst>
          </p:cNvPr>
          <p:cNvSpPr>
            <a:spLocks noGrp="1"/>
          </p:cNvSpPr>
          <p:nvPr>
            <p:ph type="title"/>
          </p:nvPr>
        </p:nvSpPr>
        <p:spPr/>
        <p:txBody>
          <a:bodyPr/>
          <a:lstStyle/>
          <a:p>
            <a:r>
              <a:rPr lang="en-US" dirty="0"/>
              <a:t>Method 1 – Daily Visitor Badge</a:t>
            </a:r>
          </a:p>
        </p:txBody>
      </p:sp>
      <p:sp>
        <p:nvSpPr>
          <p:cNvPr id="3" name="Content Placeholder 2">
            <a:extLst>
              <a:ext uri="{FF2B5EF4-FFF2-40B4-BE49-F238E27FC236}">
                <a16:creationId xmlns:a16="http://schemas.microsoft.com/office/drawing/2014/main" id="{211A149A-2135-E606-D911-9940B0E90A3E}"/>
              </a:ext>
            </a:extLst>
          </p:cNvPr>
          <p:cNvSpPr>
            <a:spLocks noGrp="1"/>
          </p:cNvSpPr>
          <p:nvPr>
            <p:ph idx="1"/>
          </p:nvPr>
        </p:nvSpPr>
        <p:spPr/>
        <p:txBody>
          <a:bodyPr/>
          <a:lstStyle/>
          <a:p>
            <a:pPr marL="0" indent="0">
              <a:buNone/>
            </a:pPr>
            <a:r>
              <a:rPr lang="en-US" dirty="0">
                <a:effectLst/>
                <a:latin typeface="Times New Roman" panose="02020603050405020304" pitchFamily="18" charset="0"/>
                <a:ea typeface="Times New Roman" panose="02020603050405020304" pitchFamily="18" charset="0"/>
              </a:rPr>
              <a:t>Method 1 is a Daily Visitor Badge obtained through the NIH Gateway Center. Specific details can be found at  </a:t>
            </a:r>
            <a:r>
              <a:rPr lang="en-US" i="1" u="sng" dirty="0">
                <a:solidFill>
                  <a:srgbClr val="5B9BD5"/>
                </a:solidFill>
                <a:effectLst/>
                <a:latin typeface="Times New Roman" panose="02020603050405020304" pitchFamily="18" charset="0"/>
                <a:ea typeface="Times New Roman" panose="02020603050405020304" pitchFamily="18" charset="0"/>
                <a:hlinkClick r:id="rId2"/>
              </a:rPr>
              <a:t>Visitor Information | National Institutes of Health (NIH)</a:t>
            </a:r>
            <a:r>
              <a:rPr lang="en-US" dirty="0">
                <a:solidFill>
                  <a:srgbClr val="5B9BD5"/>
                </a:solidFill>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C7D87EAC-195A-2380-C143-443E07595260}"/>
              </a:ext>
            </a:extLst>
          </p:cNvPr>
          <p:cNvSpPr>
            <a:spLocks noGrp="1"/>
          </p:cNvSpPr>
          <p:nvPr>
            <p:ph type="sldNum" sz="quarter" idx="12"/>
          </p:nvPr>
        </p:nvSpPr>
        <p:spPr/>
        <p:txBody>
          <a:bodyPr/>
          <a:lstStyle/>
          <a:p>
            <a:fld id="{8AFCBD3F-D718-4D44-B63A-80EF7FAF76F1}" type="slidenum">
              <a:rPr lang="en-US" smtClean="0"/>
              <a:t>50</a:t>
            </a:fld>
            <a:endParaRPr lang="en-US" dirty="0"/>
          </a:p>
        </p:txBody>
      </p:sp>
    </p:spTree>
    <p:extLst>
      <p:ext uri="{BB962C8B-B14F-4D97-AF65-F5344CB8AC3E}">
        <p14:creationId xmlns:p14="http://schemas.microsoft.com/office/powerpoint/2010/main" val="38071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E839-9534-C6EC-A2FB-1255B9E6F789}"/>
              </a:ext>
            </a:extLst>
          </p:cNvPr>
          <p:cNvSpPr>
            <a:spLocks noGrp="1"/>
          </p:cNvSpPr>
          <p:nvPr>
            <p:ph type="title"/>
          </p:nvPr>
        </p:nvSpPr>
        <p:spPr/>
        <p:txBody>
          <a:bodyPr/>
          <a:lstStyle/>
          <a:p>
            <a:r>
              <a:rPr lang="en-US" dirty="0"/>
              <a:t>Method 2 – Extended Visitor Badge</a:t>
            </a:r>
          </a:p>
        </p:txBody>
      </p:sp>
      <p:sp>
        <p:nvSpPr>
          <p:cNvPr id="3" name="Content Placeholder 2">
            <a:extLst>
              <a:ext uri="{FF2B5EF4-FFF2-40B4-BE49-F238E27FC236}">
                <a16:creationId xmlns:a16="http://schemas.microsoft.com/office/drawing/2014/main" id="{C65E4636-B523-3E27-356C-40E8FE6A2735}"/>
              </a:ext>
            </a:extLst>
          </p:cNvPr>
          <p:cNvSpPr>
            <a:spLocks noGrp="1"/>
          </p:cNvSpPr>
          <p:nvPr>
            <p:ph idx="1"/>
          </p:nvPr>
        </p:nvSpPr>
        <p:spPr/>
        <p:txBody>
          <a:bodyPr/>
          <a:lstStyle/>
          <a:p>
            <a:r>
              <a:rPr lang="en-US" dirty="0">
                <a:effectLst/>
                <a:latin typeface="Times New Roman" panose="02020603050405020304" pitchFamily="18" charset="0"/>
                <a:ea typeface="Times New Roman" panose="02020603050405020304" pitchFamily="18" charset="0"/>
              </a:rPr>
              <a:t>Method 2 is a one-time only Extended Visitor Badge (EVB) for up to 6 months. If an EVB is issued it cannot be renewed. Consult with the COR/PO for specific details on applicability and process for application. </a:t>
            </a:r>
          </a:p>
          <a:p>
            <a:pPr marL="0" indent="0">
              <a:buNone/>
            </a:pPr>
            <a:endParaRPr lang="en-US" dirty="0"/>
          </a:p>
        </p:txBody>
      </p:sp>
      <p:sp>
        <p:nvSpPr>
          <p:cNvPr id="4" name="Slide Number Placeholder 3">
            <a:extLst>
              <a:ext uri="{FF2B5EF4-FFF2-40B4-BE49-F238E27FC236}">
                <a16:creationId xmlns:a16="http://schemas.microsoft.com/office/drawing/2014/main" id="{E3128F62-F05A-CBEB-E7DB-A7DD27086494}"/>
              </a:ext>
            </a:extLst>
          </p:cNvPr>
          <p:cNvSpPr>
            <a:spLocks noGrp="1"/>
          </p:cNvSpPr>
          <p:nvPr>
            <p:ph type="sldNum" sz="quarter" idx="12"/>
          </p:nvPr>
        </p:nvSpPr>
        <p:spPr/>
        <p:txBody>
          <a:bodyPr/>
          <a:lstStyle/>
          <a:p>
            <a:fld id="{8AFCBD3F-D718-4D44-B63A-80EF7FAF76F1}" type="slidenum">
              <a:rPr lang="en-US" smtClean="0"/>
              <a:t>51</a:t>
            </a:fld>
            <a:endParaRPr lang="en-US" dirty="0"/>
          </a:p>
        </p:txBody>
      </p:sp>
    </p:spTree>
    <p:extLst>
      <p:ext uri="{BB962C8B-B14F-4D97-AF65-F5344CB8AC3E}">
        <p14:creationId xmlns:p14="http://schemas.microsoft.com/office/powerpoint/2010/main" val="3578554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F411-87F8-FC4F-DBDF-E0C8D02D715E}"/>
              </a:ext>
            </a:extLst>
          </p:cNvPr>
          <p:cNvSpPr>
            <a:spLocks noGrp="1"/>
          </p:cNvSpPr>
          <p:nvPr>
            <p:ph type="title"/>
          </p:nvPr>
        </p:nvSpPr>
        <p:spPr/>
        <p:txBody>
          <a:bodyPr/>
          <a:lstStyle/>
          <a:p>
            <a:r>
              <a:rPr lang="en-US" dirty="0"/>
              <a:t>Method 3 – PIV Badge</a:t>
            </a:r>
          </a:p>
        </p:txBody>
      </p:sp>
      <p:sp>
        <p:nvSpPr>
          <p:cNvPr id="3" name="Content Placeholder 2">
            <a:extLst>
              <a:ext uri="{FF2B5EF4-FFF2-40B4-BE49-F238E27FC236}">
                <a16:creationId xmlns:a16="http://schemas.microsoft.com/office/drawing/2014/main" id="{245B738D-F8DE-18F7-A02F-EBE3FDD84BDB}"/>
              </a:ext>
            </a:extLst>
          </p:cNvPr>
          <p:cNvSpPr>
            <a:spLocks noGrp="1"/>
          </p:cNvSpPr>
          <p:nvPr>
            <p:ph idx="1"/>
          </p:nvPr>
        </p:nvSpPr>
        <p:spPr/>
        <p:txBody>
          <a:bodyPr/>
          <a:lstStyle/>
          <a:p>
            <a:r>
              <a:rPr lang="en-US" sz="2000" dirty="0">
                <a:effectLst/>
                <a:latin typeface="Times New Roman" panose="02020603050405020304" pitchFamily="18" charset="0"/>
                <a:ea typeface="Times New Roman" panose="02020603050405020304" pitchFamily="18" charset="0"/>
              </a:rPr>
              <a:t>Method 3 is a Personal Identity Verification (PIV) Badge for Contractor personnel that are anticipated to be on Campus more than 6 months.  All PIV requests must be pre-approved by the Contractor and the Project Officer (PO). The requesting Contractor will submit for a PIV badge using the current HHS ID Badge Request HHS-745 and addendum forms. Submissions will follow the process outlined by the Division of Personnel Security and access Control (DPSAC). See </a:t>
            </a:r>
            <a:r>
              <a:rPr lang="en-US" sz="2000" i="1" u="sng" dirty="0">
                <a:solidFill>
                  <a:srgbClr val="0000FF"/>
                </a:solidFill>
                <a:effectLst/>
                <a:latin typeface="Times New Roman" panose="02020603050405020304" pitchFamily="18" charset="0"/>
                <a:ea typeface="Times New Roman" panose="02020603050405020304" pitchFamily="18" charset="0"/>
                <a:hlinkClick r:id="rId2"/>
              </a:rPr>
              <a:t>DPSAC Process Overview (nih.gov)</a:t>
            </a:r>
            <a:r>
              <a:rPr lang="en-US" sz="2000" dirty="0">
                <a:effectLst/>
                <a:latin typeface="Times New Roman" panose="02020603050405020304" pitchFamily="18" charset="0"/>
                <a:ea typeface="Times New Roman" panose="02020603050405020304" pitchFamily="18" charset="0"/>
              </a:rPr>
              <a:t>. The submission of all badge applications must be encrypted safeguarding Personally Identifiable Information (PII). The NIH App, Secure Email File Transfer (SEFT), assists with transference of documents securely (</a:t>
            </a:r>
            <a:r>
              <a:rPr lang="en-US" sz="2000" u="sng" dirty="0">
                <a:solidFill>
                  <a:srgbClr val="0000FF"/>
                </a:solidFill>
                <a:effectLst/>
                <a:latin typeface="Times New Roman" panose="02020603050405020304" pitchFamily="18" charset="0"/>
                <a:ea typeface="Times New Roman" panose="02020603050405020304" pitchFamily="18" charset="0"/>
                <a:hlinkClick r:id="rId3"/>
              </a:rPr>
              <a:t>https://secureemail.nih.gov/bds/Login.do</a:t>
            </a:r>
            <a:r>
              <a:rPr lang="en-US" sz="2000" dirty="0">
                <a:effectLst/>
                <a:latin typeface="Times New Roman" panose="02020603050405020304" pitchFamily="18" charset="0"/>
                <a:ea typeface="Times New Roman" panose="02020603050405020304" pitchFamily="18" charset="0"/>
              </a:rPr>
              <a:t>). </a:t>
            </a:r>
          </a:p>
          <a:p>
            <a:r>
              <a:rPr lang="en-US" sz="2000" dirty="0">
                <a:effectLst/>
                <a:latin typeface="Times New Roman" panose="02020603050405020304" pitchFamily="18" charset="0"/>
                <a:ea typeface="Times New Roman" panose="02020603050405020304" pitchFamily="18" charset="0"/>
              </a:rPr>
              <a:t>Contractors are strongly encouraged to designate a Badging coordinator that can work with the PO’s badging coordinator to move requests through the process.</a:t>
            </a:r>
          </a:p>
          <a:p>
            <a:endParaRPr lang="en-US" dirty="0"/>
          </a:p>
        </p:txBody>
      </p:sp>
      <p:sp>
        <p:nvSpPr>
          <p:cNvPr id="4" name="Slide Number Placeholder 3">
            <a:extLst>
              <a:ext uri="{FF2B5EF4-FFF2-40B4-BE49-F238E27FC236}">
                <a16:creationId xmlns:a16="http://schemas.microsoft.com/office/drawing/2014/main" id="{F9835380-2B23-28F5-5A5A-FC0D0B092A60}"/>
              </a:ext>
            </a:extLst>
          </p:cNvPr>
          <p:cNvSpPr>
            <a:spLocks noGrp="1"/>
          </p:cNvSpPr>
          <p:nvPr>
            <p:ph type="sldNum" sz="quarter" idx="12"/>
          </p:nvPr>
        </p:nvSpPr>
        <p:spPr/>
        <p:txBody>
          <a:bodyPr/>
          <a:lstStyle/>
          <a:p>
            <a:fld id="{8AFCBD3F-D718-4D44-B63A-80EF7FAF76F1}" type="slidenum">
              <a:rPr lang="en-US" smtClean="0"/>
              <a:t>52</a:t>
            </a:fld>
            <a:endParaRPr lang="en-US" dirty="0"/>
          </a:p>
        </p:txBody>
      </p:sp>
    </p:spTree>
    <p:extLst>
      <p:ext uri="{BB962C8B-B14F-4D97-AF65-F5344CB8AC3E}">
        <p14:creationId xmlns:p14="http://schemas.microsoft.com/office/powerpoint/2010/main" val="838015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632114" y="2766218"/>
            <a:ext cx="7886700" cy="1325563"/>
          </a:xfrm>
        </p:spPr>
        <p:txBody>
          <a:bodyPr>
            <a:normAutofit/>
          </a:bodyPr>
          <a:lstStyle/>
          <a:p>
            <a:r>
              <a:rPr lang="en-US" sz="3200" dirty="0"/>
              <a:t>Parking at NIH</a:t>
            </a:r>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3495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a:bodyPr>
          <a:lstStyle/>
          <a:p>
            <a:r>
              <a:rPr lang="en-US" sz="3200" i="1" dirty="0">
                <a:solidFill>
                  <a:srgbClr val="003399"/>
                </a:solidFill>
              </a:rPr>
              <a:t>Parking for Contractor Employees</a:t>
            </a:r>
          </a:p>
        </p:txBody>
      </p:sp>
      <p:sp>
        <p:nvSpPr>
          <p:cNvPr id="3" name="Subtitle 2"/>
          <p:cNvSpPr>
            <a:spLocks noGrp="1"/>
          </p:cNvSpPr>
          <p:nvPr>
            <p:ph type="subTitle" idx="1"/>
          </p:nvPr>
        </p:nvSpPr>
        <p:spPr>
          <a:xfrm>
            <a:off x="457200" y="1828800"/>
            <a:ext cx="8229600" cy="4191000"/>
          </a:xfrm>
        </p:spPr>
        <p:txBody>
          <a:bodyPr>
            <a:normAutofit/>
          </a:bodyPr>
          <a:lstStyle/>
          <a:p>
            <a:pPr marL="342900" indent="-342900" algn="l">
              <a:buFont typeface="Arial" panose="020B0604020202020204" pitchFamily="34" charset="0"/>
              <a:buChar char="•"/>
            </a:pPr>
            <a:r>
              <a:rPr lang="en-US" sz="2800" dirty="0"/>
              <a:t>H.6.12 Parking Mitigation Plan - </a:t>
            </a:r>
            <a:r>
              <a:rPr lang="en-US" dirty="0"/>
              <a:t>requires the Prime Contractor to submit a plan containing</a:t>
            </a:r>
            <a:r>
              <a:rPr lang="en-US" sz="2800" dirty="0"/>
              <a:t>:</a:t>
            </a:r>
          </a:p>
          <a:p>
            <a:pPr marL="800100" lvl="1" indent="-342900" algn="l">
              <a:buFont typeface="Arial" panose="020B0604020202020204" pitchFamily="34" charset="0"/>
              <a:buChar char="•"/>
            </a:pPr>
            <a:r>
              <a:rPr lang="en-US" sz="2400" dirty="0"/>
              <a:t>Compliance with Category 1-4 parking restrictions – See next slides</a:t>
            </a:r>
          </a:p>
          <a:p>
            <a:pPr marL="800100" lvl="1" indent="-342900" algn="l">
              <a:buFont typeface="Arial" panose="020B0604020202020204" pitchFamily="34" charset="0"/>
              <a:buChar char="•"/>
            </a:pPr>
            <a:r>
              <a:rPr lang="en-US" sz="2400" dirty="0"/>
              <a:t>Site Plan identifying available parking on the Project Site and staging areas for construction vehicles and materials if designated in Task Order.</a:t>
            </a:r>
          </a:p>
          <a:p>
            <a:pPr marL="800100" lvl="1" indent="-342900" algn="l">
              <a:buFont typeface="Arial" panose="020B0604020202020204" pitchFamily="34" charset="0"/>
              <a:buChar char="•"/>
            </a:pPr>
            <a:r>
              <a:rPr lang="en-US" sz="2400" dirty="0"/>
              <a:t>Identification of Satellite Parking facilities as required.</a:t>
            </a:r>
          </a:p>
          <a:p>
            <a:pPr marL="800100" lvl="1" indent="-342900" algn="l">
              <a:buFont typeface="Arial" panose="020B0604020202020204" pitchFamily="34" charset="0"/>
              <a:buChar char="•"/>
            </a:pPr>
            <a:r>
              <a:rPr lang="en-US" sz="2400" dirty="0"/>
              <a:t>Identification of means to transport workers to project site as required.</a:t>
            </a: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54</a:t>
            </a:fld>
            <a:endParaRPr lang="en-US" dirty="0"/>
          </a:p>
        </p:txBody>
      </p:sp>
    </p:spTree>
    <p:extLst>
      <p:ext uri="{BB962C8B-B14F-4D97-AF65-F5344CB8AC3E}">
        <p14:creationId xmlns:p14="http://schemas.microsoft.com/office/powerpoint/2010/main" val="3192593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a:bodyPr>
          <a:lstStyle/>
          <a:p>
            <a:r>
              <a:rPr lang="en-US" sz="3200" i="1" dirty="0">
                <a:solidFill>
                  <a:srgbClr val="003399"/>
                </a:solidFill>
              </a:rPr>
              <a:t>Parking for Contractor Employees -1</a:t>
            </a:r>
          </a:p>
        </p:txBody>
      </p:sp>
      <p:sp>
        <p:nvSpPr>
          <p:cNvPr id="3" name="Subtitle 2"/>
          <p:cNvSpPr>
            <a:spLocks noGrp="1"/>
          </p:cNvSpPr>
          <p:nvPr>
            <p:ph type="subTitle" idx="1"/>
          </p:nvPr>
        </p:nvSpPr>
        <p:spPr>
          <a:xfrm>
            <a:off x="457200" y="1828800"/>
            <a:ext cx="8229600" cy="4191000"/>
          </a:xfrm>
        </p:spPr>
        <p:txBody>
          <a:bodyPr>
            <a:normAutofit fontScale="92500" lnSpcReduction="10000"/>
          </a:bodyPr>
          <a:lstStyle/>
          <a:p>
            <a:pPr marL="342900" indent="-342900" algn="l">
              <a:buFont typeface="Arial" panose="020B0604020202020204" pitchFamily="34" charset="0"/>
              <a:buChar char="•"/>
            </a:pPr>
            <a:r>
              <a:rPr lang="en-US" sz="2800" dirty="0"/>
              <a:t>H.6.11 Parking Regulations and Categories </a:t>
            </a:r>
          </a:p>
          <a:p>
            <a:pPr marL="800100" lvl="1" indent="-342900" algn="l">
              <a:buFont typeface="Arial" panose="020B0604020202020204" pitchFamily="34" charset="0"/>
              <a:buChar char="•"/>
            </a:pPr>
            <a:r>
              <a:rPr lang="en-US" sz="2400" dirty="0"/>
              <a:t>Category 1 - General Labor parking will be off-campus</a:t>
            </a:r>
          </a:p>
          <a:p>
            <a:pPr marL="800100" lvl="1" indent="-342900" algn="l">
              <a:buFont typeface="Arial" panose="020B0604020202020204" pitchFamily="34" charset="0"/>
              <a:buChar char="•"/>
            </a:pPr>
            <a:r>
              <a:rPr lang="en-US" sz="2400" dirty="0"/>
              <a:t>Category 2 - Specialty Contractors</a:t>
            </a:r>
          </a:p>
          <a:p>
            <a:pPr marL="1257300" lvl="2" indent="-342900" algn="l">
              <a:buFont typeface="Arial" panose="020B0604020202020204" pitchFamily="34" charset="0"/>
              <a:buChar char="•"/>
            </a:pPr>
            <a:r>
              <a:rPr lang="en-US" sz="2400" dirty="0"/>
              <a:t>Includes smaller job contractors who work out of their vehicles for projects of short duration and no staging area is provided. (This would include elevator contractors, plumbing contractors, etc.).</a:t>
            </a:r>
          </a:p>
          <a:p>
            <a:pPr marL="1257300" lvl="2" indent="-342900" algn="l">
              <a:buFont typeface="Arial" panose="020B0604020202020204" pitchFamily="34" charset="0"/>
              <a:buChar char="•"/>
            </a:pPr>
            <a:r>
              <a:rPr lang="en-US" sz="2400" dirty="0"/>
              <a:t>Specialty contractors shall use paid visitor lots. This cost shall be borne by the contractor.</a:t>
            </a:r>
          </a:p>
          <a:p>
            <a:pPr marL="1257300" lvl="2" indent="-342900" algn="l">
              <a:buFont typeface="Arial" panose="020B0604020202020204" pitchFamily="34" charset="0"/>
              <a:buChar char="•"/>
            </a:pPr>
            <a:r>
              <a:rPr lang="en-US" sz="2400" dirty="0"/>
              <a:t>When it is essential that the specialty contractor's vehicle be in close proximity to the work area, the contractor may request special exception through the COR/PO.</a:t>
            </a:r>
          </a:p>
          <a:p>
            <a:pPr marL="1257300" lvl="2" indent="-342900" algn="l">
              <a:buFont typeface="Arial" panose="020B0604020202020204" pitchFamily="34" charset="0"/>
              <a:buChar char="•"/>
            </a:pPr>
            <a:endParaRPr lang="en-US" sz="2400" dirty="0"/>
          </a:p>
          <a:p>
            <a:pPr marL="800100" lvl="1" indent="-342900" algn="l">
              <a:buFont typeface="Arial" panose="020B0604020202020204" pitchFamily="34" charset="0"/>
              <a:buChar char="•"/>
            </a:pPr>
            <a:endParaRPr lang="en-US" dirty="0"/>
          </a:p>
          <a:p>
            <a:pPr marL="1257300" lvl="2" indent="-342900" algn="l">
              <a:buFont typeface="Arial" panose="020B0604020202020204" pitchFamily="34" charset="0"/>
              <a:buChar char="•"/>
            </a:pPr>
            <a:endParaRPr lang="en-US" dirty="0"/>
          </a:p>
          <a:p>
            <a:pPr lvl="1" algn="l"/>
            <a:endParaRPr lang="en-US" dirty="0"/>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55</a:t>
            </a:fld>
            <a:endParaRPr lang="en-US" dirty="0"/>
          </a:p>
        </p:txBody>
      </p:sp>
    </p:spTree>
    <p:extLst>
      <p:ext uri="{BB962C8B-B14F-4D97-AF65-F5344CB8AC3E}">
        <p14:creationId xmlns:p14="http://schemas.microsoft.com/office/powerpoint/2010/main" val="2425508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a:bodyPr>
          <a:lstStyle/>
          <a:p>
            <a:r>
              <a:rPr lang="en-US" sz="3200" i="1" dirty="0">
                <a:solidFill>
                  <a:srgbClr val="003399"/>
                </a:solidFill>
              </a:rPr>
              <a:t>Parking for Contractor Employees - 2</a:t>
            </a:r>
          </a:p>
        </p:txBody>
      </p:sp>
      <p:sp>
        <p:nvSpPr>
          <p:cNvPr id="3" name="Subtitle 2"/>
          <p:cNvSpPr>
            <a:spLocks noGrp="1"/>
          </p:cNvSpPr>
          <p:nvPr>
            <p:ph type="subTitle" idx="1"/>
          </p:nvPr>
        </p:nvSpPr>
        <p:spPr>
          <a:xfrm>
            <a:off x="457200" y="1828800"/>
            <a:ext cx="8229600" cy="4191000"/>
          </a:xfrm>
        </p:spPr>
        <p:txBody>
          <a:bodyPr>
            <a:normAutofit/>
          </a:bodyPr>
          <a:lstStyle/>
          <a:p>
            <a:pPr marL="342900" indent="-342900" algn="l">
              <a:buFont typeface="Arial" panose="020B0604020202020204" pitchFamily="34" charset="0"/>
              <a:buChar char="•"/>
            </a:pPr>
            <a:r>
              <a:rPr lang="en-US" sz="2800" dirty="0"/>
              <a:t>Category 3 - Contractors with Approved Staging Areas</a:t>
            </a:r>
          </a:p>
          <a:p>
            <a:pPr marL="800100" lvl="1" indent="-342900" algn="l">
              <a:buFont typeface="Arial" panose="020B0604020202020204" pitchFamily="34" charset="0"/>
              <a:buChar char="•"/>
            </a:pPr>
            <a:r>
              <a:rPr lang="en-US" sz="2400" dirty="0"/>
              <a:t>Includes contractors with approved staging areas. This would include general contractors as well as their subcontractors.</a:t>
            </a:r>
          </a:p>
          <a:p>
            <a:pPr marL="800100" lvl="1" indent="-342900" algn="l">
              <a:buFont typeface="Arial" panose="020B0604020202020204" pitchFamily="34" charset="0"/>
              <a:buChar char="•"/>
            </a:pPr>
            <a:r>
              <a:rPr lang="en-US" sz="2400" dirty="0"/>
              <a:t>Properly marked company vehicles and equipment required in the performance of their project shall be permitted to park within their approved staging areas. Personal vehicles are prohibited from parking within the staging areas.</a:t>
            </a:r>
            <a:endParaRPr lang="en-US" dirty="0"/>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56</a:t>
            </a:fld>
            <a:endParaRPr lang="en-US" dirty="0"/>
          </a:p>
        </p:txBody>
      </p:sp>
    </p:spTree>
    <p:extLst>
      <p:ext uri="{BB962C8B-B14F-4D97-AF65-F5344CB8AC3E}">
        <p14:creationId xmlns:p14="http://schemas.microsoft.com/office/powerpoint/2010/main" val="1968252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a:bodyPr>
          <a:lstStyle/>
          <a:p>
            <a:r>
              <a:rPr lang="en-US" sz="3200" i="1" dirty="0">
                <a:solidFill>
                  <a:srgbClr val="003399"/>
                </a:solidFill>
              </a:rPr>
              <a:t>Parking for Contractor Employees -3</a:t>
            </a:r>
          </a:p>
        </p:txBody>
      </p:sp>
      <p:sp>
        <p:nvSpPr>
          <p:cNvPr id="3" name="Subtitle 2"/>
          <p:cNvSpPr>
            <a:spLocks noGrp="1"/>
          </p:cNvSpPr>
          <p:nvPr>
            <p:ph type="subTitle" idx="1"/>
          </p:nvPr>
        </p:nvSpPr>
        <p:spPr>
          <a:xfrm>
            <a:off x="457200" y="1752600"/>
            <a:ext cx="8229600" cy="4267200"/>
          </a:xfrm>
        </p:spPr>
        <p:txBody>
          <a:bodyPr>
            <a:normAutofit lnSpcReduction="10000"/>
          </a:bodyPr>
          <a:lstStyle/>
          <a:p>
            <a:pPr marL="342900" indent="-342900" algn="l">
              <a:buFont typeface="Arial" panose="020B0604020202020204" pitchFamily="34" charset="0"/>
              <a:buChar char="•"/>
            </a:pPr>
            <a:r>
              <a:rPr lang="en-US" sz="2800" dirty="0"/>
              <a:t>Category 4 - Full Time CQM/A&amp;E/Consultants for Design and Construction Activity</a:t>
            </a:r>
          </a:p>
          <a:p>
            <a:pPr marL="800100" lvl="1" indent="-342900" algn="l">
              <a:buFont typeface="Arial" panose="020B0604020202020204" pitchFamily="34" charset="0"/>
              <a:buChar char="•"/>
            </a:pPr>
            <a:r>
              <a:rPr lang="en-US" sz="2400" dirty="0"/>
              <a:t>Properly marked company vehicles required as part of their work shall be permitted to park within their approved staging areas. Personal vehicles are prohibited from parking within the staging areas. </a:t>
            </a:r>
          </a:p>
          <a:p>
            <a:pPr marL="800100" lvl="1" indent="-342900" algn="l">
              <a:buFont typeface="Arial" panose="020B0604020202020204" pitchFamily="34" charset="0"/>
              <a:buChar char="•"/>
            </a:pPr>
            <a:r>
              <a:rPr lang="en-US" sz="2400" dirty="0"/>
              <a:t>Personnel in a continuing role on construction sites may be provided parking permits in accordance with NIH parking policies by making a request through their COR/PO. A PIV Badge will also be required.</a:t>
            </a:r>
          </a:p>
          <a:p>
            <a:pPr marL="800100" lvl="1" indent="-342900" algn="l">
              <a:buFont typeface="Arial" panose="020B0604020202020204" pitchFamily="34" charset="0"/>
              <a:buChar char="•"/>
            </a:pPr>
            <a:r>
              <a:rPr lang="en-US" sz="2400" dirty="0"/>
              <a:t>Off-site CQM/consultant personnel shall use paid visitor parking areas</a:t>
            </a:r>
            <a:r>
              <a:rPr lang="en-US" dirty="0"/>
              <a:t>.</a:t>
            </a:r>
            <a:endParaRPr lang="en-US" sz="1600" dirty="0"/>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57</a:t>
            </a:fld>
            <a:endParaRPr lang="en-US" dirty="0"/>
          </a:p>
        </p:txBody>
      </p:sp>
    </p:spTree>
    <p:extLst>
      <p:ext uri="{BB962C8B-B14F-4D97-AF65-F5344CB8AC3E}">
        <p14:creationId xmlns:p14="http://schemas.microsoft.com/office/powerpoint/2010/main" val="1280075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762000"/>
          </a:xfrm>
        </p:spPr>
        <p:txBody>
          <a:bodyPr>
            <a:normAutofit fontScale="90000"/>
          </a:bodyPr>
          <a:lstStyle/>
          <a:p>
            <a:r>
              <a:rPr lang="en-US" sz="3200" dirty="0"/>
              <a:t>H.6.10 Motor Vehicle and Parking Regulations</a:t>
            </a:r>
          </a:p>
        </p:txBody>
      </p:sp>
      <p:sp>
        <p:nvSpPr>
          <p:cNvPr id="3" name="Subtitle 2"/>
          <p:cNvSpPr>
            <a:spLocks noGrp="1"/>
          </p:cNvSpPr>
          <p:nvPr>
            <p:ph type="subTitle" idx="1"/>
          </p:nvPr>
        </p:nvSpPr>
        <p:spPr>
          <a:xfrm>
            <a:off x="457200" y="1524000"/>
            <a:ext cx="8229600" cy="4800600"/>
          </a:xfrm>
        </p:spPr>
        <p:txBody>
          <a:bodyPr>
            <a:normAutofit fontScale="92500" lnSpcReduction="10000"/>
          </a:bodyPr>
          <a:lstStyle/>
          <a:p>
            <a:pPr marL="800100" lvl="1" indent="-342900" algn="l">
              <a:buFont typeface="Arial" panose="020B0604020202020204" pitchFamily="34" charset="0"/>
              <a:buChar char="•"/>
            </a:pPr>
            <a:r>
              <a:rPr lang="en-US" sz="2400" dirty="0"/>
              <a:t>When contractor trucks are to be parked for loading or unloading materials for a period longer than just a routine delivery, approval must be obtained from the Contracting Officer Representative (COR) who will notify the NIH Police.</a:t>
            </a:r>
          </a:p>
          <a:p>
            <a:pPr marL="800100" lvl="1" indent="-342900" algn="l">
              <a:buFont typeface="Arial" panose="020B0604020202020204" pitchFamily="34" charset="0"/>
              <a:buChar char="•"/>
            </a:pPr>
            <a:r>
              <a:rPr lang="en-US" sz="2400" dirty="0"/>
              <a:t>Vehicles operated over campus roads in connection with contract work shall be loaded so as to minimize spillage of dirt, gravel, and other debris.</a:t>
            </a:r>
          </a:p>
          <a:p>
            <a:pPr marL="800100" lvl="1" indent="-342900" algn="l">
              <a:buFont typeface="Arial" panose="020B0604020202020204" pitchFamily="34" charset="0"/>
              <a:buChar char="•"/>
            </a:pPr>
            <a:r>
              <a:rPr lang="en-US" sz="2400" dirty="0"/>
              <a:t>A vehicle accident shall be reported as soon as possible in person or by telephone to the NIH Police.</a:t>
            </a:r>
          </a:p>
          <a:p>
            <a:pPr marL="800100" lvl="1" indent="-342900" algn="l">
              <a:buFont typeface="Arial" panose="020B0604020202020204" pitchFamily="34" charset="0"/>
              <a:buChar char="•"/>
            </a:pPr>
            <a:r>
              <a:rPr lang="en-US" sz="2400" dirty="0"/>
              <a:t>When closing of roads or lots is necessary for a contractor to perform work, notify the COR/PO at least fourteen (14) calendar days in advance, so that the action may be cleared through the NIH Police and coordinated with affected tenants.</a:t>
            </a: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58</a:t>
            </a:fld>
            <a:endParaRPr lang="en-US" dirty="0"/>
          </a:p>
        </p:txBody>
      </p:sp>
    </p:spTree>
    <p:extLst>
      <p:ext uri="{BB962C8B-B14F-4D97-AF65-F5344CB8AC3E}">
        <p14:creationId xmlns:p14="http://schemas.microsoft.com/office/powerpoint/2010/main" val="3176330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05000" y="1802447"/>
            <a:ext cx="5725886" cy="3419475"/>
          </a:xfrm>
        </p:spPr>
        <p:txBody>
          <a:bodyPr/>
          <a:lstStyle/>
          <a:p>
            <a:endParaRPr lang="en-US" dirty="0"/>
          </a:p>
          <a:p>
            <a:pPr marL="192859" indent="-192859" defTabSz="257145">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Technical Design Reviews</a:t>
            </a:r>
          </a:p>
          <a:p>
            <a:pPr marL="192859" indent="-192859" defTabSz="257145">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Work Permit Review</a:t>
            </a:r>
          </a:p>
          <a:p>
            <a:pPr marL="192859" indent="-192859" defTabSz="257145">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Maintain and publish the Design Requirements Manual (DRM) and technical articles</a:t>
            </a:r>
          </a:p>
          <a:p>
            <a:pPr marL="192859" indent="-192859" defTabSz="257145">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Provide consultation</a:t>
            </a:r>
          </a:p>
          <a:p>
            <a:endParaRPr lang="en-US" dirty="0"/>
          </a:p>
        </p:txBody>
      </p:sp>
      <p:sp>
        <p:nvSpPr>
          <p:cNvPr id="5" name="Title 4"/>
          <p:cNvSpPr>
            <a:spLocks noGrp="1"/>
          </p:cNvSpPr>
          <p:nvPr>
            <p:ph type="title"/>
          </p:nvPr>
        </p:nvSpPr>
        <p:spPr>
          <a:xfrm>
            <a:off x="457200" y="918845"/>
            <a:ext cx="8229600" cy="868362"/>
          </a:xfrm>
        </p:spPr>
        <p:txBody>
          <a:bodyPr/>
          <a:lstStyle/>
          <a:p>
            <a:r>
              <a:rPr lang="en-US" dirty="0"/>
              <a:t>Division of Technical Resources (DTR)</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33B59B-7AC2-4D6F-AC2E-268ED69D659C}"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2035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B834-246C-4936-B3CF-E130D4569F13}"/>
              </a:ext>
            </a:extLst>
          </p:cNvPr>
          <p:cNvSpPr>
            <a:spLocks noGrp="1"/>
          </p:cNvSpPr>
          <p:nvPr>
            <p:ph type="title"/>
          </p:nvPr>
        </p:nvSpPr>
        <p:spPr>
          <a:xfrm>
            <a:off x="1447800" y="2362200"/>
            <a:ext cx="6248400" cy="1281111"/>
          </a:xfrm>
        </p:spPr>
        <p:txBody>
          <a:bodyPr>
            <a:normAutofit/>
          </a:bodyPr>
          <a:lstStyle/>
          <a:p>
            <a:r>
              <a:rPr lang="en-US" sz="3200" dirty="0"/>
              <a:t>Fire Protection and Life Safety</a:t>
            </a:r>
          </a:p>
        </p:txBody>
      </p:sp>
      <p:sp>
        <p:nvSpPr>
          <p:cNvPr id="4" name="Slide Number Placeholder 3">
            <a:extLst>
              <a:ext uri="{FF2B5EF4-FFF2-40B4-BE49-F238E27FC236}">
                <a16:creationId xmlns:a16="http://schemas.microsoft.com/office/drawing/2014/main" id="{63806D50-8C07-438E-9212-6AD9C05B6EC4}"/>
              </a:ext>
            </a:extLst>
          </p:cNvPr>
          <p:cNvSpPr>
            <a:spLocks noGrp="1"/>
          </p:cNvSpPr>
          <p:nvPr>
            <p:ph type="sldNum" sz="quarter" idx="12"/>
          </p:nvPr>
        </p:nvSpPr>
        <p:spPr/>
        <p:txBody>
          <a:bodyPr/>
          <a:lstStyle/>
          <a:p>
            <a:fld id="{8AFCBD3F-D718-4D44-B63A-80EF7FAF76F1}" type="slidenum">
              <a:rPr lang="en-US" smtClean="0"/>
              <a:t>6</a:t>
            </a:fld>
            <a:endParaRPr lang="en-US" dirty="0"/>
          </a:p>
        </p:txBody>
      </p:sp>
    </p:spTree>
    <p:extLst>
      <p:ext uri="{BB962C8B-B14F-4D97-AF65-F5344CB8AC3E}">
        <p14:creationId xmlns:p14="http://schemas.microsoft.com/office/powerpoint/2010/main" val="3113784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2061D7-E83D-458E-89AA-077BF5D61F41}"/>
              </a:ext>
            </a:extLst>
          </p:cNvPr>
          <p:cNvSpPr>
            <a:spLocks noGrp="1"/>
          </p:cNvSpPr>
          <p:nvPr>
            <p:ph idx="1"/>
          </p:nvPr>
        </p:nvSpPr>
        <p:spPr>
          <a:xfrm>
            <a:off x="990600" y="1887538"/>
            <a:ext cx="7886700" cy="4271963"/>
          </a:xfrm>
        </p:spPr>
        <p:txBody>
          <a:bodyPr/>
          <a:lstStyle/>
          <a:p>
            <a:pPr marL="0" indent="0">
              <a:buNone/>
            </a:pPr>
            <a:r>
              <a:rPr lang="en-US" b="1" dirty="0"/>
              <a:t>Technical Design Reviews:</a:t>
            </a:r>
          </a:p>
          <a:p>
            <a:pPr lvl="1"/>
            <a:r>
              <a:rPr lang="en-US" sz="2800" dirty="0"/>
              <a:t>Submit documents to the DTR Intake Center </a:t>
            </a:r>
          </a:p>
          <a:p>
            <a:pPr lvl="1"/>
            <a:r>
              <a:rPr lang="en-US" sz="2800" dirty="0"/>
              <a:t>Review by all applicable Divisions and Offices</a:t>
            </a:r>
          </a:p>
          <a:p>
            <a:pPr lvl="1"/>
            <a:r>
              <a:rPr lang="en-US" sz="2800" dirty="0"/>
              <a:t>Documents reviewed for:</a:t>
            </a:r>
          </a:p>
          <a:p>
            <a:pPr lvl="2"/>
            <a:r>
              <a:rPr lang="en-US" sz="2800" dirty="0"/>
              <a:t>The NIH Design Requirements Manual</a:t>
            </a:r>
          </a:p>
          <a:p>
            <a:pPr lvl="2"/>
            <a:r>
              <a:rPr lang="en-US" sz="2800" u="sng" dirty="0"/>
              <a:t>Latest</a:t>
            </a:r>
            <a:r>
              <a:rPr lang="en-US" sz="2800" dirty="0"/>
              <a:t> codes and standards</a:t>
            </a:r>
          </a:p>
          <a:p>
            <a:pPr lvl="2"/>
            <a:r>
              <a:rPr lang="en-US" sz="2800" dirty="0"/>
              <a:t>Completeness, constructability, best practices</a:t>
            </a:r>
          </a:p>
          <a:p>
            <a:endParaRPr lang="en-US" dirty="0"/>
          </a:p>
        </p:txBody>
      </p:sp>
      <p:sp>
        <p:nvSpPr>
          <p:cNvPr id="3" name="Title 2">
            <a:extLst>
              <a:ext uri="{FF2B5EF4-FFF2-40B4-BE49-F238E27FC236}">
                <a16:creationId xmlns:a16="http://schemas.microsoft.com/office/drawing/2014/main" id="{160D5423-E1A1-4456-BD94-811B191C7B1A}"/>
              </a:ext>
            </a:extLst>
          </p:cNvPr>
          <p:cNvSpPr>
            <a:spLocks noGrp="1"/>
          </p:cNvSpPr>
          <p:nvPr>
            <p:ph type="title"/>
          </p:nvPr>
        </p:nvSpPr>
        <p:spPr/>
        <p:txBody>
          <a:bodyPr>
            <a:normAutofit/>
          </a:bodyPr>
          <a:lstStyle/>
          <a:p>
            <a:r>
              <a:rPr lang="en-US" sz="3200" dirty="0"/>
              <a:t>Division of Technical Resources (DTR) - 1</a:t>
            </a:r>
          </a:p>
        </p:txBody>
      </p:sp>
      <p:sp>
        <p:nvSpPr>
          <p:cNvPr id="5" name="Slide Number Placeholder 4">
            <a:extLst>
              <a:ext uri="{FF2B5EF4-FFF2-40B4-BE49-F238E27FC236}">
                <a16:creationId xmlns:a16="http://schemas.microsoft.com/office/drawing/2014/main" id="{7B5CB866-DE1C-4223-9BCD-BEC9E4795C68}"/>
              </a:ext>
            </a:extLst>
          </p:cNvPr>
          <p:cNvSpPr>
            <a:spLocks noGrp="1"/>
          </p:cNvSpPr>
          <p:nvPr>
            <p:ph type="sldNum" sz="quarter" idx="12"/>
          </p:nvPr>
        </p:nvSpPr>
        <p:spPr/>
        <p:txBody>
          <a:bodyPr/>
          <a:lstStyle/>
          <a:p>
            <a:fld id="{8AFCBD3F-D718-4D44-B63A-80EF7FAF76F1}" type="slidenum">
              <a:rPr lang="en-US" smtClean="0"/>
              <a:t>60</a:t>
            </a:fld>
            <a:endParaRPr lang="en-US" dirty="0"/>
          </a:p>
        </p:txBody>
      </p:sp>
    </p:spTree>
    <p:extLst>
      <p:ext uri="{BB962C8B-B14F-4D97-AF65-F5344CB8AC3E}">
        <p14:creationId xmlns:p14="http://schemas.microsoft.com/office/powerpoint/2010/main" val="2077911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F3979B-8D5F-4799-BC34-3B396A5B75F1}"/>
              </a:ext>
            </a:extLst>
          </p:cNvPr>
          <p:cNvSpPr>
            <a:spLocks noGrp="1"/>
          </p:cNvSpPr>
          <p:nvPr>
            <p:ph idx="1"/>
          </p:nvPr>
        </p:nvSpPr>
        <p:spPr>
          <a:xfrm>
            <a:off x="990600" y="2213156"/>
            <a:ext cx="7886700" cy="2901771"/>
          </a:xfrm>
        </p:spPr>
        <p:txBody>
          <a:bodyPr>
            <a:normAutofit/>
          </a:bodyPr>
          <a:lstStyle/>
          <a:p>
            <a:pPr marL="0" indent="0">
              <a:buNone/>
            </a:pPr>
            <a:r>
              <a:rPr lang="en-US" b="1" dirty="0"/>
              <a:t>Technical Design Reviews:</a:t>
            </a:r>
          </a:p>
          <a:p>
            <a:pPr lvl="1"/>
            <a:r>
              <a:rPr lang="en-US" sz="2800" dirty="0"/>
              <a:t>Design review is </a:t>
            </a:r>
            <a:r>
              <a:rPr lang="en-US" sz="2800" u="sng" dirty="0"/>
              <a:t>not</a:t>
            </a:r>
            <a:r>
              <a:rPr lang="en-US" sz="2800" dirty="0"/>
              <a:t> a quality control review for coordination within a particular discipline or between multiple disciplines</a:t>
            </a:r>
          </a:p>
          <a:p>
            <a:pPr lvl="1"/>
            <a:r>
              <a:rPr lang="en-US" sz="2800" dirty="0"/>
              <a:t>Design review does </a:t>
            </a:r>
            <a:r>
              <a:rPr lang="en-US" sz="2800" u="sng" dirty="0"/>
              <a:t>not</a:t>
            </a:r>
            <a:r>
              <a:rPr lang="en-US" sz="2800" dirty="0"/>
              <a:t> relieve designers from responsibility for the design</a:t>
            </a:r>
          </a:p>
          <a:p>
            <a:pPr marL="0" indent="0">
              <a:buNone/>
            </a:pPr>
            <a:endParaRPr lang="en-US" dirty="0"/>
          </a:p>
        </p:txBody>
      </p:sp>
      <p:sp>
        <p:nvSpPr>
          <p:cNvPr id="3" name="Title 2">
            <a:extLst>
              <a:ext uri="{FF2B5EF4-FFF2-40B4-BE49-F238E27FC236}">
                <a16:creationId xmlns:a16="http://schemas.microsoft.com/office/drawing/2014/main" id="{FDB37486-5DA0-455F-9436-E94A8652E08E}"/>
              </a:ext>
            </a:extLst>
          </p:cNvPr>
          <p:cNvSpPr>
            <a:spLocks noGrp="1"/>
          </p:cNvSpPr>
          <p:nvPr>
            <p:ph type="title"/>
          </p:nvPr>
        </p:nvSpPr>
        <p:spPr>
          <a:xfrm>
            <a:off x="628650" y="685800"/>
            <a:ext cx="7886700" cy="1082674"/>
          </a:xfrm>
        </p:spPr>
        <p:txBody>
          <a:bodyPr>
            <a:normAutofit/>
          </a:bodyPr>
          <a:lstStyle/>
          <a:p>
            <a:r>
              <a:rPr lang="en-US" sz="3200" dirty="0"/>
              <a:t>Division of Technical Resources (DTR) - 2</a:t>
            </a:r>
          </a:p>
        </p:txBody>
      </p:sp>
      <p:sp>
        <p:nvSpPr>
          <p:cNvPr id="5" name="Slide Number Placeholder 4">
            <a:extLst>
              <a:ext uri="{FF2B5EF4-FFF2-40B4-BE49-F238E27FC236}">
                <a16:creationId xmlns:a16="http://schemas.microsoft.com/office/drawing/2014/main" id="{AEC7B799-E28B-4317-82AD-E4FC3CE64739}"/>
              </a:ext>
            </a:extLst>
          </p:cNvPr>
          <p:cNvSpPr>
            <a:spLocks noGrp="1"/>
          </p:cNvSpPr>
          <p:nvPr>
            <p:ph type="sldNum" sz="quarter" idx="12"/>
          </p:nvPr>
        </p:nvSpPr>
        <p:spPr/>
        <p:txBody>
          <a:bodyPr/>
          <a:lstStyle/>
          <a:p>
            <a:fld id="{8AFCBD3F-D718-4D44-B63A-80EF7FAF76F1}" type="slidenum">
              <a:rPr lang="en-US" smtClean="0"/>
              <a:t>61</a:t>
            </a:fld>
            <a:endParaRPr lang="en-US" dirty="0"/>
          </a:p>
        </p:txBody>
      </p:sp>
    </p:spTree>
    <p:extLst>
      <p:ext uri="{BB962C8B-B14F-4D97-AF65-F5344CB8AC3E}">
        <p14:creationId xmlns:p14="http://schemas.microsoft.com/office/powerpoint/2010/main" val="4250310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457A39-2035-4944-818F-53D36D3BF62B}"/>
              </a:ext>
            </a:extLst>
          </p:cNvPr>
          <p:cNvSpPr>
            <a:spLocks noGrp="1"/>
          </p:cNvSpPr>
          <p:nvPr>
            <p:ph idx="1"/>
          </p:nvPr>
        </p:nvSpPr>
        <p:spPr>
          <a:xfrm>
            <a:off x="1009650" y="2209800"/>
            <a:ext cx="7505700" cy="2060575"/>
          </a:xfrm>
        </p:spPr>
        <p:txBody>
          <a:bodyPr>
            <a:normAutofit lnSpcReduction="10000"/>
          </a:bodyPr>
          <a:lstStyle/>
          <a:p>
            <a:pPr marL="0" indent="0">
              <a:buNone/>
            </a:pPr>
            <a:r>
              <a:rPr lang="en-US" b="1" dirty="0"/>
              <a:t>Work Permit Review Process:</a:t>
            </a:r>
            <a:endParaRPr lang="en-US" dirty="0"/>
          </a:p>
          <a:p>
            <a:pPr lvl="1"/>
            <a:r>
              <a:rPr lang="en-US" sz="2800" dirty="0"/>
              <a:t>Review duration: Typically 10 business days for each submission</a:t>
            </a:r>
          </a:p>
          <a:p>
            <a:pPr lvl="1"/>
            <a:r>
              <a:rPr lang="en-US" sz="2800" dirty="0"/>
              <a:t>A/E responses to comments – 5 business days </a:t>
            </a:r>
          </a:p>
          <a:p>
            <a:pPr marL="0" indent="0">
              <a:buNone/>
            </a:pPr>
            <a:endParaRPr lang="en-US" dirty="0"/>
          </a:p>
        </p:txBody>
      </p:sp>
      <p:sp>
        <p:nvSpPr>
          <p:cNvPr id="2" name="Title 1">
            <a:extLst>
              <a:ext uri="{FF2B5EF4-FFF2-40B4-BE49-F238E27FC236}">
                <a16:creationId xmlns:a16="http://schemas.microsoft.com/office/drawing/2014/main" id="{80AB28DA-0DFB-4109-8DCB-FDCFE156B0DB}"/>
              </a:ext>
            </a:extLst>
          </p:cNvPr>
          <p:cNvSpPr>
            <a:spLocks noGrp="1"/>
          </p:cNvSpPr>
          <p:nvPr>
            <p:ph type="title"/>
          </p:nvPr>
        </p:nvSpPr>
        <p:spPr/>
        <p:txBody>
          <a:bodyPr>
            <a:normAutofit/>
          </a:bodyPr>
          <a:lstStyle/>
          <a:p>
            <a:r>
              <a:rPr lang="en-US" sz="3200" dirty="0"/>
              <a:t>Division of Technical Resources (DTR) - 3</a:t>
            </a:r>
          </a:p>
        </p:txBody>
      </p:sp>
      <p:sp>
        <p:nvSpPr>
          <p:cNvPr id="3" name="Slide Number Placeholder 2">
            <a:extLst>
              <a:ext uri="{FF2B5EF4-FFF2-40B4-BE49-F238E27FC236}">
                <a16:creationId xmlns:a16="http://schemas.microsoft.com/office/drawing/2014/main" id="{1EF2DDCC-B4F9-41B4-BC8B-D30B70E78DE3}"/>
              </a:ext>
            </a:extLst>
          </p:cNvPr>
          <p:cNvSpPr>
            <a:spLocks noGrp="1"/>
          </p:cNvSpPr>
          <p:nvPr>
            <p:ph type="sldNum" sz="quarter" idx="12"/>
          </p:nvPr>
        </p:nvSpPr>
        <p:spPr/>
        <p:txBody>
          <a:bodyPr/>
          <a:lstStyle/>
          <a:p>
            <a:fld id="{8AFCBD3F-D718-4D44-B63A-80EF7FAF76F1}" type="slidenum">
              <a:rPr lang="en-US" smtClean="0"/>
              <a:t>62</a:t>
            </a:fld>
            <a:endParaRPr lang="en-US" dirty="0"/>
          </a:p>
        </p:txBody>
      </p:sp>
    </p:spTree>
    <p:extLst>
      <p:ext uri="{BB962C8B-B14F-4D97-AF65-F5344CB8AC3E}">
        <p14:creationId xmlns:p14="http://schemas.microsoft.com/office/powerpoint/2010/main" val="806213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54C57D-9125-42C4-9149-5BCECE3AC2DB}"/>
              </a:ext>
            </a:extLst>
          </p:cNvPr>
          <p:cNvSpPr>
            <a:spLocks noGrp="1"/>
          </p:cNvSpPr>
          <p:nvPr>
            <p:ph idx="1"/>
          </p:nvPr>
        </p:nvSpPr>
        <p:spPr>
          <a:xfrm>
            <a:off x="838200" y="1847851"/>
            <a:ext cx="7886700" cy="4351338"/>
          </a:xfrm>
        </p:spPr>
        <p:txBody>
          <a:bodyPr/>
          <a:lstStyle/>
          <a:p>
            <a:pPr marL="0" indent="0">
              <a:buNone/>
            </a:pPr>
            <a:r>
              <a:rPr lang="en-US" b="1" dirty="0"/>
              <a:t>Work Permit Review Process:</a:t>
            </a:r>
            <a:endParaRPr lang="en-US" dirty="0"/>
          </a:p>
          <a:p>
            <a:pPr lvl="1"/>
            <a:r>
              <a:rPr lang="en-US" sz="2800" dirty="0"/>
              <a:t>Comments provided, must be properly resolved prior to subsequent submission</a:t>
            </a:r>
          </a:p>
          <a:p>
            <a:pPr lvl="1"/>
            <a:r>
              <a:rPr lang="en-US" sz="2800" dirty="0"/>
              <a:t>Reviews are by various NIH stakeholders – not a single group </a:t>
            </a:r>
          </a:p>
          <a:p>
            <a:pPr lvl="1"/>
            <a:r>
              <a:rPr lang="en-US" sz="2800" dirty="0"/>
              <a:t>Permit issued for construction upon resolution of all comments</a:t>
            </a:r>
          </a:p>
          <a:p>
            <a:pPr marL="0" indent="0">
              <a:buNone/>
            </a:pPr>
            <a:endParaRPr lang="en-US" dirty="0"/>
          </a:p>
        </p:txBody>
      </p:sp>
      <p:sp>
        <p:nvSpPr>
          <p:cNvPr id="2" name="Title 1">
            <a:extLst>
              <a:ext uri="{FF2B5EF4-FFF2-40B4-BE49-F238E27FC236}">
                <a16:creationId xmlns:a16="http://schemas.microsoft.com/office/drawing/2014/main" id="{2E778B52-93AE-46D0-B7A8-58D20882D193}"/>
              </a:ext>
            </a:extLst>
          </p:cNvPr>
          <p:cNvSpPr>
            <a:spLocks noGrp="1"/>
          </p:cNvSpPr>
          <p:nvPr>
            <p:ph type="title"/>
          </p:nvPr>
        </p:nvSpPr>
        <p:spPr/>
        <p:txBody>
          <a:bodyPr>
            <a:normAutofit/>
          </a:bodyPr>
          <a:lstStyle/>
          <a:p>
            <a:r>
              <a:rPr lang="en-US" sz="3200" dirty="0"/>
              <a:t>Division of Technical Resources (DTR) - 4</a:t>
            </a:r>
          </a:p>
        </p:txBody>
      </p:sp>
      <p:sp>
        <p:nvSpPr>
          <p:cNvPr id="3" name="Slide Number Placeholder 2">
            <a:extLst>
              <a:ext uri="{FF2B5EF4-FFF2-40B4-BE49-F238E27FC236}">
                <a16:creationId xmlns:a16="http://schemas.microsoft.com/office/drawing/2014/main" id="{CE9CC0C5-4519-491E-8994-230543F922CD}"/>
              </a:ext>
            </a:extLst>
          </p:cNvPr>
          <p:cNvSpPr>
            <a:spLocks noGrp="1"/>
          </p:cNvSpPr>
          <p:nvPr>
            <p:ph type="sldNum" sz="quarter" idx="12"/>
          </p:nvPr>
        </p:nvSpPr>
        <p:spPr/>
        <p:txBody>
          <a:bodyPr/>
          <a:lstStyle/>
          <a:p>
            <a:fld id="{8AFCBD3F-D718-4D44-B63A-80EF7FAF76F1}" type="slidenum">
              <a:rPr lang="en-US" smtClean="0"/>
              <a:t>63</a:t>
            </a:fld>
            <a:endParaRPr lang="en-US" dirty="0"/>
          </a:p>
        </p:txBody>
      </p:sp>
    </p:spTree>
    <p:extLst>
      <p:ext uri="{BB962C8B-B14F-4D97-AF65-F5344CB8AC3E}">
        <p14:creationId xmlns:p14="http://schemas.microsoft.com/office/powerpoint/2010/main" val="1945939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0F44-C3DE-4E44-AC9B-2B039A337E8A}"/>
              </a:ext>
            </a:extLst>
          </p:cNvPr>
          <p:cNvSpPr>
            <a:spLocks noGrp="1"/>
          </p:cNvSpPr>
          <p:nvPr>
            <p:ph type="title"/>
          </p:nvPr>
        </p:nvSpPr>
        <p:spPr/>
        <p:txBody>
          <a:bodyPr>
            <a:normAutofit/>
          </a:bodyPr>
          <a:lstStyle/>
          <a:p>
            <a:r>
              <a:rPr lang="en-US" sz="3200" dirty="0"/>
              <a:t>Division of Technical Resources (DTR) - 5</a:t>
            </a:r>
          </a:p>
        </p:txBody>
      </p:sp>
      <p:sp>
        <p:nvSpPr>
          <p:cNvPr id="4" name="Content Placeholder 3">
            <a:extLst>
              <a:ext uri="{FF2B5EF4-FFF2-40B4-BE49-F238E27FC236}">
                <a16:creationId xmlns:a16="http://schemas.microsoft.com/office/drawing/2014/main" id="{FF064F1E-1A80-44F3-A0EC-EDB01CB76D08}"/>
              </a:ext>
            </a:extLst>
          </p:cNvPr>
          <p:cNvSpPr>
            <a:spLocks noGrp="1"/>
          </p:cNvSpPr>
          <p:nvPr>
            <p:ph idx="1"/>
          </p:nvPr>
        </p:nvSpPr>
        <p:spPr>
          <a:xfrm>
            <a:off x="1066800" y="1847851"/>
            <a:ext cx="7886700" cy="4351338"/>
          </a:xfrm>
        </p:spPr>
        <p:txBody>
          <a:bodyPr/>
          <a:lstStyle/>
          <a:p>
            <a:pPr marL="0" indent="0">
              <a:buNone/>
            </a:pPr>
            <a:r>
              <a:rPr lang="en-US" b="1" dirty="0"/>
              <a:t>Design Requirements Manual (DRM)</a:t>
            </a:r>
            <a:endParaRPr lang="en-US" dirty="0"/>
          </a:p>
          <a:p>
            <a:r>
              <a:rPr lang="en-US" dirty="0"/>
              <a:t>Establishes policy, design requirements, standards and technical criteria for use in planning, programming and designing NIH owned, leased, and funded facilities</a:t>
            </a:r>
          </a:p>
          <a:p>
            <a:pPr marL="0" indent="0">
              <a:buNone/>
            </a:pPr>
            <a:endParaRPr lang="en-US" dirty="0"/>
          </a:p>
        </p:txBody>
      </p:sp>
      <p:sp>
        <p:nvSpPr>
          <p:cNvPr id="3" name="Slide Number Placeholder 2">
            <a:extLst>
              <a:ext uri="{FF2B5EF4-FFF2-40B4-BE49-F238E27FC236}">
                <a16:creationId xmlns:a16="http://schemas.microsoft.com/office/drawing/2014/main" id="{B9FA04B8-57BA-4B9C-A639-254C220F4EFB}"/>
              </a:ext>
            </a:extLst>
          </p:cNvPr>
          <p:cNvSpPr>
            <a:spLocks noGrp="1"/>
          </p:cNvSpPr>
          <p:nvPr>
            <p:ph type="sldNum" sz="quarter" idx="12"/>
          </p:nvPr>
        </p:nvSpPr>
        <p:spPr/>
        <p:txBody>
          <a:bodyPr/>
          <a:lstStyle/>
          <a:p>
            <a:fld id="{8AFCBD3F-D718-4D44-B63A-80EF7FAF76F1}" type="slidenum">
              <a:rPr lang="en-US" smtClean="0"/>
              <a:t>64</a:t>
            </a:fld>
            <a:endParaRPr lang="en-US" dirty="0"/>
          </a:p>
        </p:txBody>
      </p:sp>
    </p:spTree>
    <p:extLst>
      <p:ext uri="{BB962C8B-B14F-4D97-AF65-F5344CB8AC3E}">
        <p14:creationId xmlns:p14="http://schemas.microsoft.com/office/powerpoint/2010/main" val="1834745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A2E5E7-8089-4246-BA48-1D9CD8F6BC6C}"/>
              </a:ext>
            </a:extLst>
          </p:cNvPr>
          <p:cNvSpPr>
            <a:spLocks noGrp="1"/>
          </p:cNvSpPr>
          <p:nvPr>
            <p:ph idx="1"/>
          </p:nvPr>
        </p:nvSpPr>
        <p:spPr>
          <a:xfrm>
            <a:off x="381000" y="1825625"/>
            <a:ext cx="8305800" cy="4351338"/>
          </a:xfrm>
        </p:spPr>
        <p:txBody>
          <a:bodyPr/>
          <a:lstStyle/>
          <a:p>
            <a:pPr marL="0" indent="0">
              <a:buNone/>
            </a:pPr>
            <a:r>
              <a:rPr lang="en-US" b="1" dirty="0"/>
              <a:t>Design Requirements Manual (DRM) applies to:</a:t>
            </a:r>
            <a:endParaRPr lang="en-US" dirty="0"/>
          </a:p>
          <a:p>
            <a:pPr lvl="1"/>
            <a:r>
              <a:rPr lang="en-US" sz="2800" dirty="0"/>
              <a:t>NIH owned facilities</a:t>
            </a:r>
          </a:p>
          <a:p>
            <a:pPr lvl="1"/>
            <a:r>
              <a:rPr lang="en-US" sz="2800" dirty="0"/>
              <a:t>NIH occupied facilities, including Leases</a:t>
            </a:r>
          </a:p>
          <a:p>
            <a:pPr lvl="1"/>
            <a:r>
              <a:rPr lang="en-US" sz="2800" dirty="0"/>
              <a:t>NIH funded facilities</a:t>
            </a:r>
          </a:p>
          <a:p>
            <a:pPr lvl="1"/>
            <a:r>
              <a:rPr lang="en-US" sz="2800" dirty="0"/>
              <a:t>Universities and research institutions</a:t>
            </a:r>
          </a:p>
          <a:p>
            <a:pPr marL="0" indent="0">
              <a:buNone/>
            </a:pPr>
            <a:endParaRPr lang="en-US" dirty="0"/>
          </a:p>
        </p:txBody>
      </p:sp>
      <p:sp>
        <p:nvSpPr>
          <p:cNvPr id="2" name="Title 1">
            <a:extLst>
              <a:ext uri="{FF2B5EF4-FFF2-40B4-BE49-F238E27FC236}">
                <a16:creationId xmlns:a16="http://schemas.microsoft.com/office/drawing/2014/main" id="{8AE7FD2D-4F4C-4D57-B7D4-A27A179A0515}"/>
              </a:ext>
            </a:extLst>
          </p:cNvPr>
          <p:cNvSpPr>
            <a:spLocks noGrp="1"/>
          </p:cNvSpPr>
          <p:nvPr>
            <p:ph type="title"/>
          </p:nvPr>
        </p:nvSpPr>
        <p:spPr/>
        <p:txBody>
          <a:bodyPr>
            <a:normAutofit/>
          </a:bodyPr>
          <a:lstStyle/>
          <a:p>
            <a:r>
              <a:rPr lang="en-US" sz="3200" dirty="0"/>
              <a:t>Division of Technical Resources (DTR) - 6</a:t>
            </a:r>
          </a:p>
        </p:txBody>
      </p:sp>
      <p:sp>
        <p:nvSpPr>
          <p:cNvPr id="3" name="Slide Number Placeholder 2">
            <a:extLst>
              <a:ext uri="{FF2B5EF4-FFF2-40B4-BE49-F238E27FC236}">
                <a16:creationId xmlns:a16="http://schemas.microsoft.com/office/drawing/2014/main" id="{DB928927-2100-420A-B44F-56C0818EDEC2}"/>
              </a:ext>
            </a:extLst>
          </p:cNvPr>
          <p:cNvSpPr>
            <a:spLocks noGrp="1"/>
          </p:cNvSpPr>
          <p:nvPr>
            <p:ph type="sldNum" sz="quarter" idx="12"/>
          </p:nvPr>
        </p:nvSpPr>
        <p:spPr/>
        <p:txBody>
          <a:bodyPr/>
          <a:lstStyle/>
          <a:p>
            <a:fld id="{8AFCBD3F-D718-4D44-B63A-80EF7FAF76F1}" type="slidenum">
              <a:rPr lang="en-US" smtClean="0"/>
              <a:t>65</a:t>
            </a:fld>
            <a:endParaRPr lang="en-US" dirty="0"/>
          </a:p>
        </p:txBody>
      </p:sp>
    </p:spTree>
    <p:extLst>
      <p:ext uri="{BB962C8B-B14F-4D97-AF65-F5344CB8AC3E}">
        <p14:creationId xmlns:p14="http://schemas.microsoft.com/office/powerpoint/2010/main" val="1961410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FDE878-1F88-415F-967E-C23BF1144C29}"/>
              </a:ext>
            </a:extLst>
          </p:cNvPr>
          <p:cNvSpPr>
            <a:spLocks noGrp="1"/>
          </p:cNvSpPr>
          <p:nvPr>
            <p:ph idx="1"/>
          </p:nvPr>
        </p:nvSpPr>
        <p:spPr>
          <a:xfrm>
            <a:off x="533400" y="1847851"/>
            <a:ext cx="8515350" cy="4351338"/>
          </a:xfrm>
        </p:spPr>
        <p:txBody>
          <a:bodyPr/>
          <a:lstStyle/>
          <a:p>
            <a:pPr marL="0" indent="0">
              <a:buNone/>
            </a:pPr>
            <a:r>
              <a:rPr lang="en-US" b="1" dirty="0"/>
              <a:t>Design Requirements Manual (DRM)</a:t>
            </a:r>
            <a:endParaRPr lang="en-US" dirty="0"/>
          </a:p>
          <a:p>
            <a:pPr lvl="1"/>
            <a:r>
              <a:rPr lang="en-US" sz="2800" dirty="0"/>
              <a:t>See DRM Request for Variance process</a:t>
            </a:r>
          </a:p>
          <a:p>
            <a:pPr lvl="1"/>
            <a:r>
              <a:rPr lang="en-US" sz="2800" dirty="0"/>
              <a:t>Use latest version of DRM at the time of  notice-to-proceed. This is the version that will be enforced.</a:t>
            </a:r>
          </a:p>
          <a:p>
            <a:pPr lvl="1"/>
            <a:r>
              <a:rPr lang="en-US" sz="2800" dirty="0"/>
              <a:t>Contact DTR for questions, comments, clarifications</a:t>
            </a:r>
          </a:p>
          <a:p>
            <a:pPr lvl="1"/>
            <a:r>
              <a:rPr lang="en-US" sz="2800" dirty="0"/>
              <a:t>DRM is located at following website: </a:t>
            </a:r>
            <a:r>
              <a:rPr lang="en-US" sz="2800" u="sng" dirty="0">
                <a:hlinkClick r:id="rId3"/>
              </a:rPr>
              <a:t>https://www.orf.od.nih.gov/TechnicalResources/Pages/DesignRequirementsManual2016.aspx</a:t>
            </a:r>
            <a:endParaRPr lang="en-US" sz="2800" dirty="0"/>
          </a:p>
          <a:p>
            <a:pPr marL="0" indent="0">
              <a:buNone/>
            </a:pPr>
            <a:endParaRPr lang="en-US" dirty="0"/>
          </a:p>
        </p:txBody>
      </p:sp>
      <p:sp>
        <p:nvSpPr>
          <p:cNvPr id="2" name="Title 1">
            <a:extLst>
              <a:ext uri="{FF2B5EF4-FFF2-40B4-BE49-F238E27FC236}">
                <a16:creationId xmlns:a16="http://schemas.microsoft.com/office/drawing/2014/main" id="{197B2A87-8F2A-4433-86B4-081F7FA646E5}"/>
              </a:ext>
            </a:extLst>
          </p:cNvPr>
          <p:cNvSpPr>
            <a:spLocks noGrp="1"/>
          </p:cNvSpPr>
          <p:nvPr>
            <p:ph type="title"/>
          </p:nvPr>
        </p:nvSpPr>
        <p:spPr/>
        <p:txBody>
          <a:bodyPr>
            <a:normAutofit/>
          </a:bodyPr>
          <a:lstStyle/>
          <a:p>
            <a:r>
              <a:rPr lang="en-US" sz="3200" dirty="0"/>
              <a:t>Division of Technical Resources (DTR) - 7</a:t>
            </a:r>
          </a:p>
        </p:txBody>
      </p:sp>
      <p:sp>
        <p:nvSpPr>
          <p:cNvPr id="3" name="Slide Number Placeholder 2">
            <a:extLst>
              <a:ext uri="{FF2B5EF4-FFF2-40B4-BE49-F238E27FC236}">
                <a16:creationId xmlns:a16="http://schemas.microsoft.com/office/drawing/2014/main" id="{C4D3CB7E-3A7E-431E-A291-8DD4CDE82BAC}"/>
              </a:ext>
            </a:extLst>
          </p:cNvPr>
          <p:cNvSpPr>
            <a:spLocks noGrp="1"/>
          </p:cNvSpPr>
          <p:nvPr>
            <p:ph type="sldNum" sz="quarter" idx="12"/>
          </p:nvPr>
        </p:nvSpPr>
        <p:spPr/>
        <p:txBody>
          <a:bodyPr/>
          <a:lstStyle/>
          <a:p>
            <a:fld id="{8AFCBD3F-D718-4D44-B63A-80EF7FAF76F1}" type="slidenum">
              <a:rPr lang="en-US" smtClean="0"/>
              <a:t>66</a:t>
            </a:fld>
            <a:endParaRPr lang="en-US" dirty="0"/>
          </a:p>
        </p:txBody>
      </p:sp>
    </p:spTree>
    <p:extLst>
      <p:ext uri="{BB962C8B-B14F-4D97-AF65-F5344CB8AC3E}">
        <p14:creationId xmlns:p14="http://schemas.microsoft.com/office/powerpoint/2010/main" val="264186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632114" y="2766218"/>
            <a:ext cx="7886700" cy="1325563"/>
          </a:xfrm>
        </p:spPr>
        <p:txBody>
          <a:bodyPr>
            <a:normAutofit/>
          </a:bodyPr>
          <a:lstStyle/>
          <a:p>
            <a:r>
              <a:rPr lang="en-US" sz="3200" dirty="0"/>
              <a:t>Division of Facilities </a:t>
            </a:r>
            <a:br>
              <a:rPr lang="en-US" sz="3200" dirty="0"/>
            </a:br>
            <a:r>
              <a:rPr lang="en-US" sz="3200" dirty="0"/>
              <a:t>Operations and Maintenance</a:t>
            </a:r>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1012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1143000"/>
          </a:xfrm>
        </p:spPr>
        <p:txBody>
          <a:bodyPr>
            <a:noAutofit/>
          </a:bodyPr>
          <a:lstStyle/>
          <a:p>
            <a:r>
              <a:rPr lang="en-US" sz="3200" i="1" dirty="0">
                <a:solidFill>
                  <a:srgbClr val="003399"/>
                </a:solidFill>
                <a:latin typeface="+mn-lt"/>
                <a:cs typeface="Arial" panose="020B0604020202020204" pitchFamily="34" charset="0"/>
              </a:rPr>
              <a:t>Division of Facilities Operations </a:t>
            </a:r>
            <a:r>
              <a:rPr lang="en-US" sz="3200" dirty="0">
                <a:latin typeface="+mn-lt"/>
              </a:rPr>
              <a:t>&amp; Maintenance (DFOM)</a:t>
            </a:r>
            <a:endParaRPr lang="en-US" sz="3200" i="1" dirty="0">
              <a:solidFill>
                <a:srgbClr val="003399"/>
              </a:solidFill>
              <a:latin typeface="+mn-lt"/>
              <a:cs typeface="Arial" panose="020B0604020202020204" pitchFamily="34" charset="0"/>
            </a:endParaRPr>
          </a:p>
        </p:txBody>
      </p:sp>
      <p:sp>
        <p:nvSpPr>
          <p:cNvPr id="3" name="Subtitle 2"/>
          <p:cNvSpPr>
            <a:spLocks noGrp="1"/>
          </p:cNvSpPr>
          <p:nvPr>
            <p:ph type="subTitle" idx="1"/>
          </p:nvPr>
        </p:nvSpPr>
        <p:spPr>
          <a:xfrm>
            <a:off x="457200" y="1828800"/>
            <a:ext cx="8229600" cy="4191000"/>
          </a:xfrm>
        </p:spPr>
        <p:txBody>
          <a:bodyPr>
            <a:normAutofit/>
          </a:bodyPr>
          <a:lstStyle/>
          <a:p>
            <a:pPr algn="l"/>
            <a:r>
              <a:rPr lang="en-US" sz="2800" dirty="0"/>
              <a:t>The Division of Facilities Operations &amp; Maintenance (DFOM) is responsible for the safe, efficient, and effective operation and maintenance of NIH real property.</a:t>
            </a:r>
          </a:p>
          <a:p>
            <a:pPr algn="l"/>
            <a:endParaRPr lang="en-US" sz="2800" dirty="0"/>
          </a:p>
          <a:p>
            <a:pPr algn="l"/>
            <a:r>
              <a:rPr lang="en-US" sz="2800" dirty="0"/>
              <a:t>DFOM needs to know: </a:t>
            </a:r>
          </a:p>
          <a:p>
            <a:pPr marL="457200" indent="-457200" algn="l">
              <a:buFont typeface="Arial" panose="020B0604020202020204" pitchFamily="34" charset="0"/>
              <a:buChar char="•"/>
            </a:pPr>
            <a:r>
              <a:rPr lang="en-US" sz="2800" dirty="0"/>
              <a:t>What existing equipment will be removed?</a:t>
            </a:r>
          </a:p>
          <a:p>
            <a:pPr marL="457200" indent="-457200" algn="l">
              <a:buFont typeface="Arial" panose="020B0604020202020204" pitchFamily="34" charset="0"/>
              <a:buChar char="•"/>
            </a:pPr>
            <a:r>
              <a:rPr lang="en-US" sz="2800" dirty="0"/>
              <a:t>What existing equipment will be modified?</a:t>
            </a:r>
          </a:p>
          <a:p>
            <a:pPr marL="457200" indent="-457200" algn="l">
              <a:buFont typeface="Arial" panose="020B0604020202020204" pitchFamily="34" charset="0"/>
              <a:buChar char="•"/>
            </a:pPr>
            <a:r>
              <a:rPr lang="en-US" sz="2800" dirty="0"/>
              <a:t>What new equipment will be installed?</a:t>
            </a:r>
          </a:p>
          <a:p>
            <a:pPr algn="l"/>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68</a:t>
            </a:fld>
            <a:endParaRPr lang="en-US" dirty="0"/>
          </a:p>
        </p:txBody>
      </p:sp>
    </p:spTree>
    <p:extLst>
      <p:ext uri="{BB962C8B-B14F-4D97-AF65-F5344CB8AC3E}">
        <p14:creationId xmlns:p14="http://schemas.microsoft.com/office/powerpoint/2010/main" val="1830382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43FD-83E9-4764-943D-CFD281950455}"/>
              </a:ext>
            </a:extLst>
          </p:cNvPr>
          <p:cNvSpPr>
            <a:spLocks noGrp="1"/>
          </p:cNvSpPr>
          <p:nvPr>
            <p:ph type="title"/>
          </p:nvPr>
        </p:nvSpPr>
        <p:spPr/>
        <p:txBody>
          <a:bodyPr>
            <a:normAutofit/>
          </a:bodyPr>
          <a:lstStyle/>
          <a:p>
            <a:r>
              <a:rPr lang="en-US" sz="3200" dirty="0"/>
              <a:t>Main Topics</a:t>
            </a:r>
          </a:p>
        </p:txBody>
      </p:sp>
      <p:sp>
        <p:nvSpPr>
          <p:cNvPr id="3" name="Content Placeholder 2">
            <a:extLst>
              <a:ext uri="{FF2B5EF4-FFF2-40B4-BE49-F238E27FC236}">
                <a16:creationId xmlns:a16="http://schemas.microsoft.com/office/drawing/2014/main" id="{B7911D73-1031-4403-B8F7-DD8EF806F14D}"/>
              </a:ext>
            </a:extLst>
          </p:cNvPr>
          <p:cNvSpPr>
            <a:spLocks noGrp="1"/>
          </p:cNvSpPr>
          <p:nvPr>
            <p:ph idx="1"/>
          </p:nvPr>
        </p:nvSpPr>
        <p:spPr/>
        <p:txBody>
          <a:bodyPr>
            <a:normAutofit fontScale="92500" lnSpcReduction="20000"/>
          </a:bodyPr>
          <a:lstStyle/>
          <a:p>
            <a:pPr marL="342900" indent="-342900"/>
            <a:r>
              <a:rPr lang="en-US" sz="3200" dirty="0"/>
              <a:t>Data Standard</a:t>
            </a:r>
          </a:p>
          <a:p>
            <a:pPr marL="342900" indent="-342900"/>
            <a:endParaRPr lang="en-US" sz="3200" dirty="0"/>
          </a:p>
          <a:p>
            <a:pPr marL="342900" indent="-342900"/>
            <a:r>
              <a:rPr lang="en-US" sz="3200" dirty="0"/>
              <a:t>Equipment Naming Convention</a:t>
            </a:r>
          </a:p>
          <a:p>
            <a:pPr marL="342900" indent="-342900"/>
            <a:endParaRPr lang="en-US" sz="3200" dirty="0"/>
          </a:p>
          <a:p>
            <a:pPr marL="342900" indent="-342900"/>
            <a:r>
              <a:rPr lang="en-US" sz="3200" dirty="0"/>
              <a:t>Equipment Unit Numbering Coordination</a:t>
            </a:r>
          </a:p>
          <a:p>
            <a:pPr marL="342900" indent="-342900"/>
            <a:endParaRPr lang="en-US" sz="3200" dirty="0"/>
          </a:p>
          <a:p>
            <a:pPr marL="342900" indent="-342900"/>
            <a:r>
              <a:rPr lang="en-US" sz="3200" dirty="0"/>
              <a:t>Equipment Tagging and Barcoding</a:t>
            </a:r>
          </a:p>
          <a:p>
            <a:pPr marL="342900" indent="-342900"/>
            <a:endParaRPr lang="en-US" sz="3200" dirty="0"/>
          </a:p>
          <a:p>
            <a:pPr marL="342900" indent="-342900"/>
            <a:r>
              <a:rPr lang="en-US" sz="3200" dirty="0"/>
              <a:t>Turnover Format</a:t>
            </a:r>
          </a:p>
        </p:txBody>
      </p:sp>
      <p:sp>
        <p:nvSpPr>
          <p:cNvPr id="4" name="Slide Number Placeholder 3">
            <a:extLst>
              <a:ext uri="{FF2B5EF4-FFF2-40B4-BE49-F238E27FC236}">
                <a16:creationId xmlns:a16="http://schemas.microsoft.com/office/drawing/2014/main" id="{5DD15B72-E209-404C-8FDB-62DBF0A00A67}"/>
              </a:ext>
            </a:extLst>
          </p:cNvPr>
          <p:cNvSpPr>
            <a:spLocks noGrp="1"/>
          </p:cNvSpPr>
          <p:nvPr>
            <p:ph type="sldNum" sz="quarter" idx="12"/>
          </p:nvPr>
        </p:nvSpPr>
        <p:spPr/>
        <p:txBody>
          <a:bodyPr/>
          <a:lstStyle/>
          <a:p>
            <a:fld id="{8AFCBD3F-D718-4D44-B63A-80EF7FAF76F1}" type="slidenum">
              <a:rPr lang="en-US" smtClean="0"/>
              <a:t>69</a:t>
            </a:fld>
            <a:endParaRPr lang="en-US" dirty="0"/>
          </a:p>
        </p:txBody>
      </p:sp>
    </p:spTree>
    <p:extLst>
      <p:ext uri="{BB962C8B-B14F-4D97-AF65-F5344CB8AC3E}">
        <p14:creationId xmlns:p14="http://schemas.microsoft.com/office/powerpoint/2010/main" val="61632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C5A7-FFDB-498E-8935-2150F90802D8}"/>
              </a:ext>
            </a:extLst>
          </p:cNvPr>
          <p:cNvSpPr>
            <a:spLocks noGrp="1"/>
          </p:cNvSpPr>
          <p:nvPr>
            <p:ph type="title"/>
          </p:nvPr>
        </p:nvSpPr>
        <p:spPr>
          <a:xfrm>
            <a:off x="114300" y="392400"/>
            <a:ext cx="8915400" cy="1325563"/>
          </a:xfrm>
        </p:spPr>
        <p:txBody>
          <a:bodyPr>
            <a:normAutofit/>
          </a:bodyPr>
          <a:lstStyle/>
          <a:p>
            <a:r>
              <a:rPr lang="en-US" sz="3200" dirty="0"/>
              <a:t>Fire Marshal Division (FMD) Organization Chart</a:t>
            </a:r>
          </a:p>
        </p:txBody>
      </p:sp>
      <p:pic>
        <p:nvPicPr>
          <p:cNvPr id="9" name="Content Placeholder 8" descr="Fire Marshal Organization is displayed as a Chart showing the&#10; Inspection Service Division and Engineering Services Division.">
            <a:extLst>
              <a:ext uri="{FF2B5EF4-FFF2-40B4-BE49-F238E27FC236}">
                <a16:creationId xmlns:a16="http://schemas.microsoft.com/office/drawing/2014/main" id="{7DF5A2F9-0BCC-4C8F-AB15-C74089CD7A35}"/>
              </a:ext>
            </a:extLst>
          </p:cNvPr>
          <p:cNvPicPr>
            <a:picLocks noGrp="1" noChangeAspect="1"/>
          </p:cNvPicPr>
          <p:nvPr>
            <p:ph idx="1"/>
          </p:nvPr>
        </p:nvPicPr>
        <p:blipFill>
          <a:blip r:embed="rId3"/>
          <a:stretch>
            <a:fillRect/>
          </a:stretch>
        </p:blipFill>
        <p:spPr>
          <a:xfrm>
            <a:off x="1432288" y="2199770"/>
            <a:ext cx="6279424" cy="3603048"/>
          </a:xfrm>
          <a:prstGeom prst="rect">
            <a:avLst/>
          </a:prstGeom>
        </p:spPr>
      </p:pic>
      <p:sp>
        <p:nvSpPr>
          <p:cNvPr id="3" name="Slide Number Placeholder 2">
            <a:extLst>
              <a:ext uri="{FF2B5EF4-FFF2-40B4-BE49-F238E27FC236}">
                <a16:creationId xmlns:a16="http://schemas.microsoft.com/office/drawing/2014/main" id="{961FF6C4-EF0E-4899-8D8E-6360645DE014}"/>
              </a:ext>
            </a:extLst>
          </p:cNvPr>
          <p:cNvSpPr>
            <a:spLocks noGrp="1"/>
          </p:cNvSpPr>
          <p:nvPr>
            <p:ph type="sldNum" sz="quarter" idx="12"/>
          </p:nvPr>
        </p:nvSpPr>
        <p:spPr/>
        <p:txBody>
          <a:bodyPr/>
          <a:lstStyle/>
          <a:p>
            <a:fld id="{8AFCBD3F-D718-4D44-B63A-80EF7FAF76F1}" type="slidenum">
              <a:rPr lang="en-US" smtClean="0"/>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DA51-19B1-4947-B65D-45F4DE2881AA}"/>
              </a:ext>
            </a:extLst>
          </p:cNvPr>
          <p:cNvSpPr>
            <a:spLocks noGrp="1"/>
          </p:cNvSpPr>
          <p:nvPr>
            <p:ph type="title"/>
          </p:nvPr>
        </p:nvSpPr>
        <p:spPr/>
        <p:txBody>
          <a:bodyPr>
            <a:normAutofit/>
          </a:bodyPr>
          <a:lstStyle/>
          <a:p>
            <a:r>
              <a:rPr lang="en-US" sz="3200" dirty="0"/>
              <a:t>Data Standard</a:t>
            </a:r>
          </a:p>
        </p:txBody>
      </p:sp>
      <p:sp>
        <p:nvSpPr>
          <p:cNvPr id="3" name="Content Placeholder 2">
            <a:extLst>
              <a:ext uri="{FF2B5EF4-FFF2-40B4-BE49-F238E27FC236}">
                <a16:creationId xmlns:a16="http://schemas.microsoft.com/office/drawing/2014/main" id="{714E4783-0000-4632-BF14-503BE479A886}"/>
              </a:ext>
            </a:extLst>
          </p:cNvPr>
          <p:cNvSpPr>
            <a:spLocks noGrp="1"/>
          </p:cNvSpPr>
          <p:nvPr>
            <p:ph idx="1"/>
          </p:nvPr>
        </p:nvSpPr>
        <p:spPr/>
        <p:txBody>
          <a:bodyPr>
            <a:normAutofit fontScale="85000" lnSpcReduction="20000"/>
          </a:bodyPr>
          <a:lstStyle/>
          <a:p>
            <a:r>
              <a:rPr lang="en-US" dirty="0"/>
              <a:t>The following new data standard and process will be placed in future Task Orders as appropriate.</a:t>
            </a:r>
          </a:p>
          <a:p>
            <a:endParaRPr lang="en-US" dirty="0"/>
          </a:p>
          <a:p>
            <a:r>
              <a:rPr lang="en-US" dirty="0"/>
              <a:t>The CSI-based ORF Asset Hierarchy is the data standard for equipment naming, numbering, and tagging.</a:t>
            </a:r>
          </a:p>
          <a:p>
            <a:endParaRPr lang="en-US" dirty="0"/>
          </a:p>
          <a:p>
            <a:r>
              <a:rPr lang="en-US" dirty="0"/>
              <a:t>The COBie-based ORF Asset Attribute templates are the data standard for the key fields required for each equipment type. </a:t>
            </a:r>
          </a:p>
          <a:p>
            <a:endParaRPr lang="en-US" dirty="0"/>
          </a:p>
          <a:p>
            <a:r>
              <a:rPr lang="en-US" dirty="0"/>
              <a:t>The hierarchy and templates will be provided by DFOM. </a:t>
            </a:r>
          </a:p>
          <a:p>
            <a:endParaRPr lang="en-US" dirty="0"/>
          </a:p>
        </p:txBody>
      </p:sp>
      <p:sp>
        <p:nvSpPr>
          <p:cNvPr id="4" name="Slide Number Placeholder 3">
            <a:extLst>
              <a:ext uri="{FF2B5EF4-FFF2-40B4-BE49-F238E27FC236}">
                <a16:creationId xmlns:a16="http://schemas.microsoft.com/office/drawing/2014/main" id="{A6040C78-4FB5-4FF8-B435-ED19CD0D8EE7}"/>
              </a:ext>
            </a:extLst>
          </p:cNvPr>
          <p:cNvSpPr>
            <a:spLocks noGrp="1"/>
          </p:cNvSpPr>
          <p:nvPr>
            <p:ph type="sldNum" sz="quarter" idx="12"/>
          </p:nvPr>
        </p:nvSpPr>
        <p:spPr/>
        <p:txBody>
          <a:bodyPr/>
          <a:lstStyle/>
          <a:p>
            <a:fld id="{8AFCBD3F-D718-4D44-B63A-80EF7FAF76F1}" type="slidenum">
              <a:rPr lang="en-US" smtClean="0"/>
              <a:t>70</a:t>
            </a:fld>
            <a:endParaRPr lang="en-US" dirty="0"/>
          </a:p>
        </p:txBody>
      </p:sp>
    </p:spTree>
    <p:extLst>
      <p:ext uri="{BB962C8B-B14F-4D97-AF65-F5344CB8AC3E}">
        <p14:creationId xmlns:p14="http://schemas.microsoft.com/office/powerpoint/2010/main" val="605294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016-EA8E-41D1-AA3D-EE5D817D92FB}"/>
              </a:ext>
            </a:extLst>
          </p:cNvPr>
          <p:cNvSpPr>
            <a:spLocks noGrp="1"/>
          </p:cNvSpPr>
          <p:nvPr>
            <p:ph type="title"/>
          </p:nvPr>
        </p:nvSpPr>
        <p:spPr/>
        <p:txBody>
          <a:bodyPr>
            <a:normAutofit/>
          </a:bodyPr>
          <a:lstStyle/>
          <a:p>
            <a:r>
              <a:rPr lang="en-US" sz="3200" dirty="0"/>
              <a:t>Equipment Naming Convention</a:t>
            </a:r>
          </a:p>
        </p:txBody>
      </p:sp>
      <p:sp>
        <p:nvSpPr>
          <p:cNvPr id="3" name="Content Placeholder 2">
            <a:extLst>
              <a:ext uri="{FF2B5EF4-FFF2-40B4-BE49-F238E27FC236}">
                <a16:creationId xmlns:a16="http://schemas.microsoft.com/office/drawing/2014/main" id="{90788943-4A6B-4153-8D00-7C7CBA98FBAA}"/>
              </a:ext>
            </a:extLst>
          </p:cNvPr>
          <p:cNvSpPr>
            <a:spLocks noGrp="1"/>
          </p:cNvSpPr>
          <p:nvPr>
            <p:ph idx="1"/>
          </p:nvPr>
        </p:nvSpPr>
        <p:spPr/>
        <p:txBody>
          <a:bodyPr>
            <a:normAutofit/>
          </a:bodyPr>
          <a:lstStyle/>
          <a:p>
            <a:r>
              <a:rPr lang="en-US" dirty="0"/>
              <a:t>Equipment must be named according to the ORF Asset Hierarchy. </a:t>
            </a:r>
          </a:p>
          <a:p>
            <a:pPr marL="0" indent="0">
              <a:buNone/>
            </a:pPr>
            <a:endParaRPr lang="en-US" dirty="0"/>
          </a:p>
          <a:p>
            <a:r>
              <a:rPr lang="en-US" dirty="0"/>
              <a:t>ORF leverages Construction Specifications Institute (CSI) classification for equipment. </a:t>
            </a:r>
          </a:p>
          <a:p>
            <a:endParaRPr lang="en-US" dirty="0"/>
          </a:p>
          <a:p>
            <a:r>
              <a:rPr lang="en-US" dirty="0"/>
              <a:t>The ORF Asset Hierarchy includes MasterFormat #s for each equipment type to ensure understanding across all parties.</a:t>
            </a:r>
          </a:p>
        </p:txBody>
      </p:sp>
      <p:sp>
        <p:nvSpPr>
          <p:cNvPr id="4" name="Slide Number Placeholder 3">
            <a:extLst>
              <a:ext uri="{FF2B5EF4-FFF2-40B4-BE49-F238E27FC236}">
                <a16:creationId xmlns:a16="http://schemas.microsoft.com/office/drawing/2014/main" id="{B1757F15-6CCF-457B-AC87-5C7D0AF317AC}"/>
              </a:ext>
            </a:extLst>
          </p:cNvPr>
          <p:cNvSpPr>
            <a:spLocks noGrp="1"/>
          </p:cNvSpPr>
          <p:nvPr>
            <p:ph type="sldNum" sz="quarter" idx="12"/>
          </p:nvPr>
        </p:nvSpPr>
        <p:spPr/>
        <p:txBody>
          <a:bodyPr/>
          <a:lstStyle/>
          <a:p>
            <a:fld id="{8AFCBD3F-D718-4D44-B63A-80EF7FAF76F1}" type="slidenum">
              <a:rPr lang="en-US" smtClean="0"/>
              <a:t>71</a:t>
            </a:fld>
            <a:endParaRPr lang="en-US" dirty="0"/>
          </a:p>
        </p:txBody>
      </p:sp>
    </p:spTree>
    <p:extLst>
      <p:ext uri="{BB962C8B-B14F-4D97-AF65-F5344CB8AC3E}">
        <p14:creationId xmlns:p14="http://schemas.microsoft.com/office/powerpoint/2010/main" val="3751962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3720-D84C-47A0-8960-8BDE875D66EB}"/>
              </a:ext>
            </a:extLst>
          </p:cNvPr>
          <p:cNvSpPr>
            <a:spLocks noGrp="1"/>
          </p:cNvSpPr>
          <p:nvPr>
            <p:ph type="title"/>
          </p:nvPr>
        </p:nvSpPr>
        <p:spPr/>
        <p:txBody>
          <a:bodyPr>
            <a:normAutofit/>
          </a:bodyPr>
          <a:lstStyle/>
          <a:p>
            <a:r>
              <a:rPr lang="en-US" sz="3200" dirty="0"/>
              <a:t>Equipment Unit Numbering Coordination </a:t>
            </a:r>
          </a:p>
        </p:txBody>
      </p:sp>
      <p:sp>
        <p:nvSpPr>
          <p:cNvPr id="3" name="Content Placeholder 2">
            <a:extLst>
              <a:ext uri="{FF2B5EF4-FFF2-40B4-BE49-F238E27FC236}">
                <a16:creationId xmlns:a16="http://schemas.microsoft.com/office/drawing/2014/main" id="{E6F71DB5-BDD3-453B-9AD7-C44383215308}"/>
              </a:ext>
            </a:extLst>
          </p:cNvPr>
          <p:cNvSpPr>
            <a:spLocks noGrp="1"/>
          </p:cNvSpPr>
          <p:nvPr>
            <p:ph idx="1"/>
          </p:nvPr>
        </p:nvSpPr>
        <p:spPr>
          <a:xfrm>
            <a:off x="628650" y="1676400"/>
            <a:ext cx="7886700" cy="4667249"/>
          </a:xfrm>
        </p:spPr>
        <p:txBody>
          <a:bodyPr>
            <a:normAutofit fontScale="85000" lnSpcReduction="10000"/>
          </a:bodyPr>
          <a:lstStyle/>
          <a:p>
            <a:r>
              <a:rPr lang="en-US" dirty="0"/>
              <a:t>During the design phase, DFOM will coordinate with the project officer and contractor for equipment unit numbering coordination.</a:t>
            </a:r>
          </a:p>
          <a:p>
            <a:endParaRPr lang="en-US" dirty="0"/>
          </a:p>
          <a:p>
            <a:r>
              <a:rPr lang="en-US" dirty="0"/>
              <a:t>The ORF Asset Hierarchy identifies the equipment types requiring numbering.</a:t>
            </a:r>
          </a:p>
          <a:p>
            <a:endParaRPr lang="en-US" dirty="0"/>
          </a:p>
          <a:p>
            <a:r>
              <a:rPr lang="en-US" dirty="0"/>
              <a:t>For existing equipment, DFOM will the provide existing equipment numbers for re-assignment.</a:t>
            </a:r>
          </a:p>
          <a:p>
            <a:endParaRPr lang="en-US" dirty="0"/>
          </a:p>
          <a:p>
            <a:r>
              <a:rPr lang="en-US" dirty="0"/>
              <a:t>For new equipment, DFOM will provide the equipment numbering convention and available range to ensure equipment numbers are not duplicated.</a:t>
            </a:r>
          </a:p>
        </p:txBody>
      </p:sp>
      <p:sp>
        <p:nvSpPr>
          <p:cNvPr id="4" name="Slide Number Placeholder 3">
            <a:extLst>
              <a:ext uri="{FF2B5EF4-FFF2-40B4-BE49-F238E27FC236}">
                <a16:creationId xmlns:a16="http://schemas.microsoft.com/office/drawing/2014/main" id="{A5CFF3C8-72EF-45FB-93E6-9E3F8C28BE9E}"/>
              </a:ext>
            </a:extLst>
          </p:cNvPr>
          <p:cNvSpPr>
            <a:spLocks noGrp="1"/>
          </p:cNvSpPr>
          <p:nvPr>
            <p:ph type="sldNum" sz="quarter" idx="12"/>
          </p:nvPr>
        </p:nvSpPr>
        <p:spPr/>
        <p:txBody>
          <a:bodyPr/>
          <a:lstStyle/>
          <a:p>
            <a:fld id="{8AFCBD3F-D718-4D44-B63A-80EF7FAF76F1}" type="slidenum">
              <a:rPr lang="en-US" smtClean="0"/>
              <a:t>72</a:t>
            </a:fld>
            <a:endParaRPr lang="en-US" dirty="0"/>
          </a:p>
        </p:txBody>
      </p:sp>
    </p:spTree>
    <p:extLst>
      <p:ext uri="{BB962C8B-B14F-4D97-AF65-F5344CB8AC3E}">
        <p14:creationId xmlns:p14="http://schemas.microsoft.com/office/powerpoint/2010/main" val="3470395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388E-6967-47D1-BCB5-C0135A1A4F16}"/>
              </a:ext>
            </a:extLst>
          </p:cNvPr>
          <p:cNvSpPr>
            <a:spLocks noGrp="1"/>
          </p:cNvSpPr>
          <p:nvPr>
            <p:ph type="title"/>
          </p:nvPr>
        </p:nvSpPr>
        <p:spPr/>
        <p:txBody>
          <a:bodyPr>
            <a:normAutofit/>
          </a:bodyPr>
          <a:lstStyle/>
          <a:p>
            <a:r>
              <a:rPr lang="en-US" sz="3200" dirty="0"/>
              <a:t>Equipment Tagging and Barcoding</a:t>
            </a:r>
          </a:p>
        </p:txBody>
      </p:sp>
      <p:sp>
        <p:nvSpPr>
          <p:cNvPr id="3" name="Content Placeholder 2">
            <a:extLst>
              <a:ext uri="{FF2B5EF4-FFF2-40B4-BE49-F238E27FC236}">
                <a16:creationId xmlns:a16="http://schemas.microsoft.com/office/drawing/2014/main" id="{D6F1D520-2FC1-409C-B7E1-9AAC47D764E4}"/>
              </a:ext>
            </a:extLst>
          </p:cNvPr>
          <p:cNvSpPr>
            <a:spLocks noGrp="1"/>
          </p:cNvSpPr>
          <p:nvPr>
            <p:ph idx="1"/>
          </p:nvPr>
        </p:nvSpPr>
        <p:spPr>
          <a:xfrm>
            <a:off x="628650" y="1676400"/>
            <a:ext cx="7886700" cy="4895851"/>
          </a:xfrm>
        </p:spPr>
        <p:txBody>
          <a:bodyPr>
            <a:normAutofit lnSpcReduction="10000"/>
          </a:bodyPr>
          <a:lstStyle/>
          <a:p>
            <a:r>
              <a:rPr lang="en-US" sz="2400" dirty="0"/>
              <a:t>If stated in the task order, the contractor may be responsible for tagging and barcoding equipment.</a:t>
            </a:r>
          </a:p>
          <a:p>
            <a:pPr marL="0" indent="0">
              <a:buNone/>
            </a:pPr>
            <a:r>
              <a:rPr lang="en-US" sz="2400" dirty="0"/>
              <a:t> </a:t>
            </a:r>
          </a:p>
          <a:p>
            <a:r>
              <a:rPr lang="en-US" sz="2400" dirty="0"/>
              <a:t>DFOM will provide the tag and barcode template for projects requiring tagging and barcoding.</a:t>
            </a:r>
          </a:p>
          <a:p>
            <a:pPr marL="0" indent="0">
              <a:buNone/>
            </a:pPr>
            <a:endParaRPr lang="en-US" sz="2400" dirty="0"/>
          </a:p>
          <a:p>
            <a:r>
              <a:rPr lang="en-US" sz="2400" dirty="0"/>
              <a:t>The ORF Asset Hierarchy identifies which equipment types require tagging and barcoding. </a:t>
            </a:r>
          </a:p>
          <a:p>
            <a:endParaRPr lang="en-US" sz="2400" dirty="0"/>
          </a:p>
          <a:p>
            <a:r>
              <a:rPr lang="en-US" sz="2400" dirty="0"/>
              <a:t>The tag must include the assigned equipment number and the abbreviated equipment name, based on National CAD Standard (NCS), as identified on the ORF Asset Hierarchy. </a:t>
            </a:r>
          </a:p>
        </p:txBody>
      </p:sp>
      <p:sp>
        <p:nvSpPr>
          <p:cNvPr id="4" name="Slide Number Placeholder 3">
            <a:extLst>
              <a:ext uri="{FF2B5EF4-FFF2-40B4-BE49-F238E27FC236}">
                <a16:creationId xmlns:a16="http://schemas.microsoft.com/office/drawing/2014/main" id="{8E340E91-2628-4B03-B6B9-4F5B6DEAA09B}"/>
              </a:ext>
            </a:extLst>
          </p:cNvPr>
          <p:cNvSpPr>
            <a:spLocks noGrp="1"/>
          </p:cNvSpPr>
          <p:nvPr>
            <p:ph type="sldNum" sz="quarter" idx="12"/>
          </p:nvPr>
        </p:nvSpPr>
        <p:spPr/>
        <p:txBody>
          <a:bodyPr/>
          <a:lstStyle/>
          <a:p>
            <a:fld id="{8AFCBD3F-D718-4D44-B63A-80EF7FAF76F1}" type="slidenum">
              <a:rPr lang="en-US" smtClean="0"/>
              <a:t>73</a:t>
            </a:fld>
            <a:endParaRPr lang="en-US" dirty="0"/>
          </a:p>
        </p:txBody>
      </p:sp>
    </p:spTree>
    <p:extLst>
      <p:ext uri="{BB962C8B-B14F-4D97-AF65-F5344CB8AC3E}">
        <p14:creationId xmlns:p14="http://schemas.microsoft.com/office/powerpoint/2010/main" val="8868406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55F1-27F5-4DAF-A5F7-A72EB5E1C2AB}"/>
              </a:ext>
            </a:extLst>
          </p:cNvPr>
          <p:cNvSpPr>
            <a:spLocks noGrp="1"/>
          </p:cNvSpPr>
          <p:nvPr>
            <p:ph type="title"/>
          </p:nvPr>
        </p:nvSpPr>
        <p:spPr/>
        <p:txBody>
          <a:bodyPr>
            <a:normAutofit/>
          </a:bodyPr>
          <a:lstStyle/>
          <a:p>
            <a:r>
              <a:rPr lang="en-US" sz="3200" dirty="0"/>
              <a:t>Turnover Format</a:t>
            </a:r>
          </a:p>
        </p:txBody>
      </p:sp>
      <p:sp>
        <p:nvSpPr>
          <p:cNvPr id="3" name="Content Placeholder 2">
            <a:extLst>
              <a:ext uri="{FF2B5EF4-FFF2-40B4-BE49-F238E27FC236}">
                <a16:creationId xmlns:a16="http://schemas.microsoft.com/office/drawing/2014/main" id="{B6878C94-B0E0-4279-8C5A-EED8C3077BDF}"/>
              </a:ext>
            </a:extLst>
          </p:cNvPr>
          <p:cNvSpPr>
            <a:spLocks noGrp="1"/>
          </p:cNvSpPr>
          <p:nvPr>
            <p:ph idx="1"/>
          </p:nvPr>
        </p:nvSpPr>
        <p:spPr>
          <a:xfrm>
            <a:off x="614795" y="1481282"/>
            <a:ext cx="7886700" cy="5011592"/>
          </a:xfrm>
        </p:spPr>
        <p:txBody>
          <a:bodyPr>
            <a:normAutofit/>
          </a:bodyPr>
          <a:lstStyle/>
          <a:p>
            <a:r>
              <a:rPr lang="en-US" sz="2400" dirty="0"/>
              <a:t>The final deliverable for equipment turnover includes the populated equipment templates and any documents associated with equipment (O&amp;M Manuals, Warranties, Spare Parts, etc.).</a:t>
            </a:r>
          </a:p>
          <a:p>
            <a:endParaRPr lang="en-US" sz="2400" dirty="0"/>
          </a:p>
          <a:p>
            <a:r>
              <a:rPr lang="en-US" sz="2400" dirty="0"/>
              <a:t>The deliverable for equipment templates must be developed and turned over using the provided templates, in an excel-based spreadsheet format.</a:t>
            </a:r>
          </a:p>
          <a:p>
            <a:pPr marL="0" indent="0">
              <a:buNone/>
            </a:pPr>
            <a:r>
              <a:rPr lang="en-US" sz="2400" dirty="0"/>
              <a:t> </a:t>
            </a:r>
          </a:p>
          <a:p>
            <a:r>
              <a:rPr lang="en-US" sz="2400" dirty="0"/>
              <a:t>Any documents associated with equipment must be hyperlinked to the spreadsheet and turned over in a file folder structure. Documents must be in .pdf format. </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2D80E79-194E-408E-B2E6-6F6FFF217D43}"/>
              </a:ext>
            </a:extLst>
          </p:cNvPr>
          <p:cNvSpPr>
            <a:spLocks noGrp="1"/>
          </p:cNvSpPr>
          <p:nvPr>
            <p:ph type="sldNum" sz="quarter" idx="12"/>
          </p:nvPr>
        </p:nvSpPr>
        <p:spPr/>
        <p:txBody>
          <a:bodyPr/>
          <a:lstStyle/>
          <a:p>
            <a:fld id="{8AFCBD3F-D718-4D44-B63A-80EF7FAF76F1}" type="slidenum">
              <a:rPr lang="en-US" smtClean="0"/>
              <a:t>74</a:t>
            </a:fld>
            <a:endParaRPr lang="en-US" dirty="0"/>
          </a:p>
        </p:txBody>
      </p:sp>
    </p:spTree>
    <p:extLst>
      <p:ext uri="{BB962C8B-B14F-4D97-AF65-F5344CB8AC3E}">
        <p14:creationId xmlns:p14="http://schemas.microsoft.com/office/powerpoint/2010/main" val="3847603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632114" y="2766218"/>
            <a:ext cx="7886700" cy="1325563"/>
          </a:xfrm>
        </p:spPr>
        <p:txBody>
          <a:bodyPr>
            <a:normAutofit/>
          </a:bodyPr>
          <a:lstStyle/>
          <a:p>
            <a:r>
              <a:rPr lang="en-US" sz="3200" dirty="0"/>
              <a:t>Office of Acquisition </a:t>
            </a:r>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2402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762000"/>
          </a:xfrm>
        </p:spPr>
        <p:txBody>
          <a:bodyPr>
            <a:normAutofit/>
          </a:bodyPr>
          <a:lstStyle/>
          <a:p>
            <a:r>
              <a:rPr lang="en-US" sz="3200" dirty="0">
                <a:latin typeface="+mn-lt"/>
              </a:rPr>
              <a:t>Office of Acquisition (OA) – Contract Admin</a:t>
            </a:r>
            <a:endParaRPr lang="en-US" sz="3200" i="1" dirty="0">
              <a:solidFill>
                <a:srgbClr val="003399"/>
              </a:solidFill>
              <a:latin typeface="+mn-lt"/>
              <a:cs typeface="Arial" panose="020B0604020202020204" pitchFamily="34" charset="0"/>
            </a:endParaRPr>
          </a:p>
        </p:txBody>
      </p:sp>
      <p:sp>
        <p:nvSpPr>
          <p:cNvPr id="3" name="Subtitle 2"/>
          <p:cNvSpPr>
            <a:spLocks noGrp="1"/>
          </p:cNvSpPr>
          <p:nvPr>
            <p:ph type="subTitle" idx="1"/>
          </p:nvPr>
        </p:nvSpPr>
        <p:spPr>
          <a:xfrm>
            <a:off x="457200" y="2209800"/>
            <a:ext cx="8229600" cy="4191000"/>
          </a:xfrm>
        </p:spPr>
        <p:txBody>
          <a:bodyPr>
            <a:normAutofit/>
          </a:bodyPr>
          <a:lstStyle/>
          <a:p>
            <a:pPr marL="342900" indent="-342900" algn="l">
              <a:buFont typeface="Arial" panose="020B0604020202020204" pitchFamily="34" charset="0"/>
              <a:buChar char="•"/>
            </a:pPr>
            <a:r>
              <a:rPr lang="en-US" dirty="0"/>
              <a:t>Only a warranted Contracting Officer (CO) acting within their delegated limits, has the authority to issue modifications or otherwise change the terms and conditions of the MACC and subsequently issued TOs. </a:t>
            </a:r>
          </a:p>
          <a:p>
            <a:pPr marL="342900" indent="-342900" algn="l">
              <a:buFont typeface="Arial" panose="020B0604020202020204" pitchFamily="34" charset="0"/>
              <a:buChar char="•"/>
            </a:pPr>
            <a:r>
              <a:rPr lang="en-US" dirty="0"/>
              <a:t>If an individual other than the Contracting Officer attempts to make changes to the terms and conditions of the MACC or subsequently issued TOs, the contractor is hereby directed not to proceed with the change and immediately notify the Contracting Officer.</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76</a:t>
            </a:fld>
            <a:endParaRPr lang="en-US" dirty="0"/>
          </a:p>
        </p:txBody>
      </p:sp>
    </p:spTree>
    <p:extLst>
      <p:ext uri="{BB962C8B-B14F-4D97-AF65-F5344CB8AC3E}">
        <p14:creationId xmlns:p14="http://schemas.microsoft.com/office/powerpoint/2010/main" val="1429789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3844-B164-41BB-8F72-07A66FE76F7B}"/>
              </a:ext>
            </a:extLst>
          </p:cNvPr>
          <p:cNvSpPr>
            <a:spLocks noGrp="1"/>
          </p:cNvSpPr>
          <p:nvPr>
            <p:ph type="title"/>
          </p:nvPr>
        </p:nvSpPr>
        <p:spPr/>
        <p:txBody>
          <a:bodyPr>
            <a:normAutofit/>
          </a:bodyPr>
          <a:lstStyle/>
          <a:p>
            <a:r>
              <a:rPr lang="en-US" sz="3200" dirty="0"/>
              <a:t>Expectations of MACC Contractor -</a:t>
            </a:r>
            <a:r>
              <a:rPr lang="en-US" sz="3200" baseline="0" dirty="0"/>
              <a:t> 1</a:t>
            </a:r>
            <a:endParaRPr lang="en-US" sz="3200" dirty="0"/>
          </a:p>
        </p:txBody>
      </p:sp>
      <p:sp>
        <p:nvSpPr>
          <p:cNvPr id="3" name="Content Placeholder 2">
            <a:extLst>
              <a:ext uri="{FF2B5EF4-FFF2-40B4-BE49-F238E27FC236}">
                <a16:creationId xmlns:a16="http://schemas.microsoft.com/office/drawing/2014/main" id="{7B959026-D6A3-40CF-9255-2055C48C7BA3}"/>
              </a:ext>
            </a:extLst>
          </p:cNvPr>
          <p:cNvSpPr>
            <a:spLocks noGrp="1"/>
          </p:cNvSpPr>
          <p:nvPr>
            <p:ph idx="1"/>
          </p:nvPr>
        </p:nvSpPr>
        <p:spPr/>
        <p:txBody>
          <a:bodyPr>
            <a:normAutofit fontScale="92500" lnSpcReduction="10000"/>
          </a:bodyPr>
          <a:lstStyle/>
          <a:p>
            <a:r>
              <a:rPr lang="en-US" dirty="0"/>
              <a:t>Be fair!  We will be fair in return! </a:t>
            </a:r>
          </a:p>
          <a:p>
            <a:r>
              <a:rPr lang="en-US" dirty="0"/>
              <a:t>Be considerate and professional towards us the “Customer” and we will surely reciprocate </a:t>
            </a:r>
          </a:p>
          <a:p>
            <a:r>
              <a:rPr lang="en-US" dirty="0"/>
              <a:t>During solicitation, ask questions and point out ambiguity, force the Gov’t to answer the question/clear the ambiguity  Do not rely on your own interpretation of an ambiguity (Patent vs Latent)</a:t>
            </a:r>
          </a:p>
          <a:p>
            <a:pPr marL="0" indent="0">
              <a:buNone/>
            </a:pPr>
            <a:r>
              <a:rPr lang="en-US" dirty="0"/>
              <a:t>	-In doing so you level the playing field; force 	your competition to propose on the same level 	of effort you are</a:t>
            </a:r>
          </a:p>
          <a:p>
            <a:pPr marL="0" indent="0">
              <a:buNone/>
            </a:pPr>
            <a:endParaRPr lang="en-US" dirty="0"/>
          </a:p>
        </p:txBody>
      </p:sp>
      <p:sp>
        <p:nvSpPr>
          <p:cNvPr id="4" name="Slide Number Placeholder 3">
            <a:extLst>
              <a:ext uri="{FF2B5EF4-FFF2-40B4-BE49-F238E27FC236}">
                <a16:creationId xmlns:a16="http://schemas.microsoft.com/office/drawing/2014/main" id="{19DF4D96-6205-4968-B0B6-506E35F5B2C4}"/>
              </a:ext>
            </a:extLst>
          </p:cNvPr>
          <p:cNvSpPr>
            <a:spLocks noGrp="1"/>
          </p:cNvSpPr>
          <p:nvPr>
            <p:ph type="sldNum" sz="quarter" idx="12"/>
          </p:nvPr>
        </p:nvSpPr>
        <p:spPr/>
        <p:txBody>
          <a:bodyPr/>
          <a:lstStyle/>
          <a:p>
            <a:fld id="{8AFCBD3F-D718-4D44-B63A-80EF7FAF76F1}" type="slidenum">
              <a:rPr lang="en-US" smtClean="0"/>
              <a:t>77</a:t>
            </a:fld>
            <a:endParaRPr lang="en-US" dirty="0"/>
          </a:p>
        </p:txBody>
      </p:sp>
    </p:spTree>
    <p:extLst>
      <p:ext uri="{BB962C8B-B14F-4D97-AF65-F5344CB8AC3E}">
        <p14:creationId xmlns:p14="http://schemas.microsoft.com/office/powerpoint/2010/main" val="8250786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965C-4483-40DA-A292-5C1F1962C9AF}"/>
              </a:ext>
            </a:extLst>
          </p:cNvPr>
          <p:cNvSpPr>
            <a:spLocks noGrp="1"/>
          </p:cNvSpPr>
          <p:nvPr>
            <p:ph type="title"/>
          </p:nvPr>
        </p:nvSpPr>
        <p:spPr/>
        <p:txBody>
          <a:bodyPr>
            <a:normAutofit/>
          </a:bodyPr>
          <a:lstStyle/>
          <a:p>
            <a:r>
              <a:rPr lang="en-US" sz="3200" dirty="0"/>
              <a:t>Expectation of MACC Contractor - 2</a:t>
            </a:r>
          </a:p>
        </p:txBody>
      </p:sp>
      <p:sp>
        <p:nvSpPr>
          <p:cNvPr id="3" name="Content Placeholder 2">
            <a:extLst>
              <a:ext uri="{FF2B5EF4-FFF2-40B4-BE49-F238E27FC236}">
                <a16:creationId xmlns:a16="http://schemas.microsoft.com/office/drawing/2014/main" id="{0D1753F4-0C30-4CAF-8C07-FC423E76CCEF}"/>
              </a:ext>
            </a:extLst>
          </p:cNvPr>
          <p:cNvSpPr>
            <a:spLocks noGrp="1"/>
          </p:cNvSpPr>
          <p:nvPr>
            <p:ph idx="1"/>
          </p:nvPr>
        </p:nvSpPr>
        <p:spPr/>
        <p:txBody>
          <a:bodyPr>
            <a:normAutofit/>
          </a:bodyPr>
          <a:lstStyle/>
          <a:p>
            <a:r>
              <a:rPr lang="en-US" dirty="0"/>
              <a:t>Utilize the ORF FM 1 for change orders with supporting documentation</a:t>
            </a:r>
          </a:p>
          <a:p>
            <a:r>
              <a:rPr lang="en-US" dirty="0"/>
              <a:t>Be fair and reasonable in your proposals, especially with change orders, review subs proposals before they get to the Gov’t</a:t>
            </a:r>
          </a:p>
          <a:p>
            <a:pPr lvl="1"/>
            <a:r>
              <a:rPr lang="en-US" dirty="0"/>
              <a:t>One of the many considerations that can effect a CPARs rating</a:t>
            </a:r>
          </a:p>
          <a:p>
            <a:r>
              <a:rPr lang="en-US" dirty="0"/>
              <a:t>CPARS Evaluation for Task Orders per Part 42 Threshold</a:t>
            </a:r>
          </a:p>
          <a:p>
            <a:pPr marL="0" indent="0">
              <a:buNone/>
            </a:pPr>
            <a:endParaRPr lang="en-US" dirty="0"/>
          </a:p>
        </p:txBody>
      </p:sp>
      <p:sp>
        <p:nvSpPr>
          <p:cNvPr id="4" name="Slide Number Placeholder 3">
            <a:extLst>
              <a:ext uri="{FF2B5EF4-FFF2-40B4-BE49-F238E27FC236}">
                <a16:creationId xmlns:a16="http://schemas.microsoft.com/office/drawing/2014/main" id="{CDA30B19-60A5-4D82-B3F3-45FF5F8C7D8D}"/>
              </a:ext>
            </a:extLst>
          </p:cNvPr>
          <p:cNvSpPr>
            <a:spLocks noGrp="1"/>
          </p:cNvSpPr>
          <p:nvPr>
            <p:ph type="sldNum" sz="quarter" idx="12"/>
          </p:nvPr>
        </p:nvSpPr>
        <p:spPr/>
        <p:txBody>
          <a:bodyPr/>
          <a:lstStyle/>
          <a:p>
            <a:fld id="{8AFCBD3F-D718-4D44-B63A-80EF7FAF76F1}" type="slidenum">
              <a:rPr lang="en-US" smtClean="0"/>
              <a:t>78</a:t>
            </a:fld>
            <a:endParaRPr lang="en-US" dirty="0"/>
          </a:p>
        </p:txBody>
      </p:sp>
    </p:spTree>
    <p:extLst>
      <p:ext uri="{BB962C8B-B14F-4D97-AF65-F5344CB8AC3E}">
        <p14:creationId xmlns:p14="http://schemas.microsoft.com/office/powerpoint/2010/main" val="2501802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D91E-6937-491E-9189-9439199E96FD}"/>
              </a:ext>
            </a:extLst>
          </p:cNvPr>
          <p:cNvSpPr>
            <a:spLocks noGrp="1"/>
          </p:cNvSpPr>
          <p:nvPr>
            <p:ph type="title"/>
          </p:nvPr>
        </p:nvSpPr>
        <p:spPr/>
        <p:txBody>
          <a:bodyPr>
            <a:normAutofit/>
          </a:bodyPr>
          <a:lstStyle/>
          <a:p>
            <a:r>
              <a:rPr lang="en-US" sz="3200" dirty="0"/>
              <a:t>Expectation of MACC Contractor - 3</a:t>
            </a:r>
          </a:p>
        </p:txBody>
      </p:sp>
      <p:sp>
        <p:nvSpPr>
          <p:cNvPr id="3" name="Content Placeholder 2">
            <a:extLst>
              <a:ext uri="{FF2B5EF4-FFF2-40B4-BE49-F238E27FC236}">
                <a16:creationId xmlns:a16="http://schemas.microsoft.com/office/drawing/2014/main" id="{714F6CC0-F6F4-4F3E-A722-726B80701540}"/>
              </a:ext>
            </a:extLst>
          </p:cNvPr>
          <p:cNvSpPr>
            <a:spLocks noGrp="1"/>
          </p:cNvSpPr>
          <p:nvPr>
            <p:ph idx="1"/>
          </p:nvPr>
        </p:nvSpPr>
        <p:spPr/>
        <p:txBody>
          <a:bodyPr>
            <a:normAutofit/>
          </a:bodyPr>
          <a:lstStyle/>
          <a:p>
            <a:r>
              <a:rPr lang="en-US" dirty="0"/>
              <a:t>If awarded, work within defined PoP and SOW/Spec/Drawings, DRM, etc….</a:t>
            </a:r>
          </a:p>
          <a:p>
            <a:pPr lvl="1"/>
            <a:r>
              <a:rPr lang="en-US" dirty="0"/>
              <a:t>If you do not have the capacity don’t propose, just inform the CO, no harm </a:t>
            </a:r>
          </a:p>
          <a:p>
            <a:r>
              <a:rPr lang="en-US" dirty="0"/>
              <a:t>No exclusions will be accepted in proposals; everyone will propose on the same scope</a:t>
            </a:r>
          </a:p>
          <a:p>
            <a:r>
              <a:rPr lang="en-US" dirty="0"/>
              <a:t>We will only deal with the Prime (privy of contract)</a:t>
            </a:r>
          </a:p>
          <a:p>
            <a:pPr lvl="1"/>
            <a:r>
              <a:rPr lang="en-US" dirty="0"/>
              <a:t>Subs are your business, so please act accordingly</a:t>
            </a:r>
          </a:p>
          <a:p>
            <a:endParaRPr lang="en-US" dirty="0"/>
          </a:p>
        </p:txBody>
      </p:sp>
      <p:sp>
        <p:nvSpPr>
          <p:cNvPr id="4" name="Slide Number Placeholder 3">
            <a:extLst>
              <a:ext uri="{FF2B5EF4-FFF2-40B4-BE49-F238E27FC236}">
                <a16:creationId xmlns:a16="http://schemas.microsoft.com/office/drawing/2014/main" id="{672EEBE8-5DD4-4C1C-92C3-8E4C221F0E53}"/>
              </a:ext>
            </a:extLst>
          </p:cNvPr>
          <p:cNvSpPr>
            <a:spLocks noGrp="1"/>
          </p:cNvSpPr>
          <p:nvPr>
            <p:ph type="sldNum" sz="quarter" idx="12"/>
          </p:nvPr>
        </p:nvSpPr>
        <p:spPr/>
        <p:txBody>
          <a:bodyPr/>
          <a:lstStyle/>
          <a:p>
            <a:fld id="{8AFCBD3F-D718-4D44-B63A-80EF7FAF76F1}" type="slidenum">
              <a:rPr lang="en-US" smtClean="0"/>
              <a:t>79</a:t>
            </a:fld>
            <a:endParaRPr lang="en-US" dirty="0"/>
          </a:p>
        </p:txBody>
      </p:sp>
    </p:spTree>
    <p:extLst>
      <p:ext uri="{BB962C8B-B14F-4D97-AF65-F5344CB8AC3E}">
        <p14:creationId xmlns:p14="http://schemas.microsoft.com/office/powerpoint/2010/main" val="3552926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descr="The DFM has been designated as the NIH’s “Authority Having Jurisdiction” (AHJ) as defined by the NFPA for all matters pertaining to fire protection and life safety Bethesda, Poolsville, RML, NIEHS and NCI at Fort Detrick.&#10;">
            <a:extLst>
              <a:ext uri="{FF2B5EF4-FFF2-40B4-BE49-F238E27FC236}">
                <a16:creationId xmlns:a16="http://schemas.microsoft.com/office/drawing/2014/main" id="{E66C7943-C2D7-4B70-A8A7-03C26730BD10}"/>
              </a:ext>
            </a:extLst>
          </p:cNvPr>
          <p:cNvSpPr txBox="1">
            <a:spLocks noGrp="1" noChangeArrowheads="1"/>
          </p:cNvSpPr>
          <p:nvPr>
            <p:ph idx="1"/>
          </p:nvPr>
        </p:nvSpPr>
        <p:spPr bwMode="auto">
          <a:xfrm>
            <a:off x="643890" y="2219438"/>
            <a:ext cx="7886700"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b="1">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2325"/>
              </a:spcBef>
              <a:buFont typeface="Arial" panose="020B0604020202020204" pitchFamily="34" charset="0"/>
              <a:buChar char="–"/>
              <a:defRPr sz="2200">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None/>
            </a:pPr>
            <a:r>
              <a:rPr lang="en-US" altLang="en-US" sz="2000" b="0" dirty="0">
                <a:solidFill>
                  <a:schemeClr val="tx2"/>
                </a:solidFill>
              </a:rPr>
              <a:t>   </a:t>
            </a:r>
            <a:r>
              <a:rPr lang="en-US" altLang="en-US" sz="2800" b="0" dirty="0">
                <a:solidFill>
                  <a:schemeClr val="tx2"/>
                </a:solidFill>
              </a:rPr>
              <a:t>The DFM has been designated as the NIH’s “Authority Having Jurisdiction” (AHJ) as defined by the NFPA for all matters pertaining to fire protection and life safety Bethesda, Poolesville, RML, NIEHS and NCI at Fort Detrick.</a:t>
            </a:r>
          </a:p>
        </p:txBody>
      </p:sp>
      <p:sp>
        <p:nvSpPr>
          <p:cNvPr id="15363" name="Title 1"/>
          <p:cNvSpPr>
            <a:spLocks noGrp="1"/>
          </p:cNvSpPr>
          <p:nvPr>
            <p:ph type="title"/>
          </p:nvPr>
        </p:nvSpPr>
        <p:spPr>
          <a:xfrm>
            <a:off x="457200" y="668426"/>
            <a:ext cx="7886700" cy="1325563"/>
          </a:xfrm>
        </p:spPr>
        <p:txBody>
          <a:bodyPr>
            <a:normAutofit/>
          </a:bodyPr>
          <a:lstStyle/>
          <a:p>
            <a:pPr eaLnBrk="1" hangingPunct="1"/>
            <a:r>
              <a:rPr lang="en-US" altLang="en-US" sz="3200" dirty="0">
                <a:latin typeface="Arial" panose="020B0604020202020204" pitchFamily="34" charset="0"/>
                <a:cs typeface="Arial" panose="020B0604020202020204" pitchFamily="34" charset="0"/>
              </a:rPr>
              <a:t>DFM </a:t>
            </a:r>
            <a:r>
              <a:rPr lang="en-US" sz="3200" dirty="0"/>
              <a:t>Partnership Respon</a:t>
            </a:r>
            <a:r>
              <a:rPr lang="en-US" altLang="en-US" sz="3200" dirty="0">
                <a:latin typeface="Arial" panose="020B0604020202020204" pitchFamily="34" charset="0"/>
                <a:cs typeface="Arial" panose="020B0604020202020204" pitchFamily="34" charset="0"/>
              </a:rPr>
              <a:t>sibility</a:t>
            </a:r>
          </a:p>
        </p:txBody>
      </p:sp>
      <p:sp>
        <p:nvSpPr>
          <p:cNvPr id="1537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2325"/>
              </a:spcBef>
              <a:buFont typeface="Arial" panose="020B0604020202020204" pitchFamily="34" charset="0"/>
              <a:buChar char="–"/>
              <a:defRPr sz="2200">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fld id="{77B9BAED-50CF-4A18-BC59-449EA8E8C1EC}" type="slidenum">
              <a:rPr lang="en-US" altLang="en-US" sz="1200" b="0" smtClean="0">
                <a:solidFill>
                  <a:srgbClr val="898989"/>
                </a:solidFill>
                <a:latin typeface="Calibri" panose="020F0502020204030204" pitchFamily="34" charset="0"/>
              </a:rPr>
              <a:pPr algn="ctr">
                <a:spcBef>
                  <a:spcPct val="0"/>
                </a:spcBef>
                <a:buFontTx/>
                <a:buNone/>
              </a:pPr>
              <a:t>8</a:t>
            </a:fld>
            <a:endParaRPr lang="en-US" altLang="en-US" sz="1200" b="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4449848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5A3E1-05BA-431F-8C72-EE493060B481}"/>
              </a:ext>
            </a:extLst>
          </p:cNvPr>
          <p:cNvSpPr>
            <a:spLocks noGrp="1"/>
          </p:cNvSpPr>
          <p:nvPr>
            <p:ph type="title"/>
          </p:nvPr>
        </p:nvSpPr>
        <p:spPr/>
        <p:txBody>
          <a:bodyPr>
            <a:normAutofit/>
          </a:bodyPr>
          <a:lstStyle/>
          <a:p>
            <a:r>
              <a:rPr lang="en-US" sz="3200" dirty="0"/>
              <a:t>Most Important Expectation</a:t>
            </a:r>
          </a:p>
        </p:txBody>
      </p:sp>
      <p:sp>
        <p:nvSpPr>
          <p:cNvPr id="3" name="Content Placeholder 2">
            <a:extLst>
              <a:ext uri="{FF2B5EF4-FFF2-40B4-BE49-F238E27FC236}">
                <a16:creationId xmlns:a16="http://schemas.microsoft.com/office/drawing/2014/main" id="{76AF6D30-4D99-4760-AABC-FE3FF8BD597C}"/>
              </a:ext>
            </a:extLst>
          </p:cNvPr>
          <p:cNvSpPr>
            <a:spLocks noGrp="1"/>
          </p:cNvSpPr>
          <p:nvPr>
            <p:ph idx="1"/>
          </p:nvPr>
        </p:nvSpPr>
        <p:spPr>
          <a:xfrm>
            <a:off x="628650" y="2895600"/>
            <a:ext cx="7886700" cy="1831975"/>
          </a:xfrm>
        </p:spPr>
        <p:txBody>
          <a:bodyPr/>
          <a:lstStyle/>
          <a:p>
            <a:pPr marL="0" indent="0" algn="ctr">
              <a:buNone/>
            </a:pPr>
            <a:r>
              <a:rPr lang="en-US" dirty="0"/>
              <a:t>Most importantly we expect a quality product that is constructed in accordance with the solicitation documents that includes the DRM standards.</a:t>
            </a:r>
          </a:p>
        </p:txBody>
      </p:sp>
      <p:sp>
        <p:nvSpPr>
          <p:cNvPr id="4" name="Slide Number Placeholder 3">
            <a:extLst>
              <a:ext uri="{FF2B5EF4-FFF2-40B4-BE49-F238E27FC236}">
                <a16:creationId xmlns:a16="http://schemas.microsoft.com/office/drawing/2014/main" id="{3647396E-A67E-421F-ACDF-66812732565F}"/>
              </a:ext>
            </a:extLst>
          </p:cNvPr>
          <p:cNvSpPr>
            <a:spLocks noGrp="1"/>
          </p:cNvSpPr>
          <p:nvPr>
            <p:ph type="sldNum" sz="quarter" idx="12"/>
          </p:nvPr>
        </p:nvSpPr>
        <p:spPr/>
        <p:txBody>
          <a:bodyPr/>
          <a:lstStyle/>
          <a:p>
            <a:fld id="{8AFCBD3F-D718-4D44-B63A-80EF7FAF76F1}" type="slidenum">
              <a:rPr lang="en-US" smtClean="0"/>
              <a:t>80</a:t>
            </a:fld>
            <a:endParaRPr lang="en-US" dirty="0"/>
          </a:p>
        </p:txBody>
      </p:sp>
    </p:spTree>
    <p:extLst>
      <p:ext uri="{BB962C8B-B14F-4D97-AF65-F5344CB8AC3E}">
        <p14:creationId xmlns:p14="http://schemas.microsoft.com/office/powerpoint/2010/main" val="22153589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D1DF-7C6C-4137-998E-0573D2BB0BDA}"/>
              </a:ext>
            </a:extLst>
          </p:cNvPr>
          <p:cNvSpPr>
            <a:spLocks noGrp="1"/>
          </p:cNvSpPr>
          <p:nvPr>
            <p:ph type="title"/>
          </p:nvPr>
        </p:nvSpPr>
        <p:spPr/>
        <p:txBody>
          <a:bodyPr>
            <a:normAutofit/>
          </a:bodyPr>
          <a:lstStyle/>
          <a:p>
            <a:r>
              <a:rPr lang="en-US" sz="3200" dirty="0"/>
              <a:t>What to Expect from ORF</a:t>
            </a:r>
          </a:p>
        </p:txBody>
      </p:sp>
      <p:sp>
        <p:nvSpPr>
          <p:cNvPr id="3" name="Content Placeholder 2">
            <a:extLst>
              <a:ext uri="{FF2B5EF4-FFF2-40B4-BE49-F238E27FC236}">
                <a16:creationId xmlns:a16="http://schemas.microsoft.com/office/drawing/2014/main" id="{E039668C-1162-4EB1-B69B-34D259D9A308}"/>
              </a:ext>
            </a:extLst>
          </p:cNvPr>
          <p:cNvSpPr>
            <a:spLocks noGrp="1"/>
          </p:cNvSpPr>
          <p:nvPr>
            <p:ph idx="1"/>
          </p:nvPr>
        </p:nvSpPr>
        <p:spPr/>
        <p:txBody>
          <a:bodyPr>
            <a:normAutofit/>
          </a:bodyPr>
          <a:lstStyle/>
          <a:p>
            <a:r>
              <a:rPr lang="en-US" dirty="0"/>
              <a:t>Fair opportunity to propose IAW with Part 16</a:t>
            </a:r>
          </a:p>
          <a:p>
            <a:r>
              <a:rPr lang="en-US" dirty="0"/>
              <a:t>Evaluation criteria that provides fair and reasonable method of having your proposal considered for award</a:t>
            </a:r>
          </a:p>
          <a:p>
            <a:r>
              <a:rPr lang="en-US" dirty="0"/>
              <a:t>Consideration/Equitable adjustment for changed or unforeseen conditions/work</a:t>
            </a:r>
          </a:p>
          <a:p>
            <a:r>
              <a:rPr lang="en-US" dirty="0"/>
              <a:t>Timely payments</a:t>
            </a:r>
          </a:p>
          <a:p>
            <a:r>
              <a:rPr lang="en-US" dirty="0"/>
              <a:t>Professional CO, CS, and CORs</a:t>
            </a:r>
          </a:p>
          <a:p>
            <a:pPr marL="457200" lvl="1" indent="0">
              <a:buNone/>
            </a:pPr>
            <a:endParaRPr lang="en-US" dirty="0"/>
          </a:p>
          <a:p>
            <a:pPr marL="457200" lvl="1"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DC782EF-CDAD-4F2E-A096-686B42D2D9B6}"/>
              </a:ext>
            </a:extLst>
          </p:cNvPr>
          <p:cNvSpPr>
            <a:spLocks noGrp="1"/>
          </p:cNvSpPr>
          <p:nvPr>
            <p:ph type="sldNum" sz="quarter" idx="12"/>
          </p:nvPr>
        </p:nvSpPr>
        <p:spPr/>
        <p:txBody>
          <a:bodyPr/>
          <a:lstStyle/>
          <a:p>
            <a:fld id="{8AFCBD3F-D718-4D44-B63A-80EF7FAF76F1}" type="slidenum">
              <a:rPr lang="en-US" smtClean="0"/>
              <a:t>81</a:t>
            </a:fld>
            <a:endParaRPr lang="en-US" dirty="0"/>
          </a:p>
        </p:txBody>
      </p:sp>
    </p:spTree>
    <p:extLst>
      <p:ext uri="{BB962C8B-B14F-4D97-AF65-F5344CB8AC3E}">
        <p14:creationId xmlns:p14="http://schemas.microsoft.com/office/powerpoint/2010/main" val="36086285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EDF-6980-415A-B734-B6127070BF7B}"/>
              </a:ext>
            </a:extLst>
          </p:cNvPr>
          <p:cNvSpPr>
            <a:spLocks noGrp="1"/>
          </p:cNvSpPr>
          <p:nvPr>
            <p:ph type="title"/>
          </p:nvPr>
        </p:nvSpPr>
        <p:spPr>
          <a:xfrm>
            <a:off x="632114" y="2766218"/>
            <a:ext cx="7886700" cy="1325563"/>
          </a:xfrm>
        </p:spPr>
        <p:txBody>
          <a:bodyPr>
            <a:normAutofit/>
          </a:bodyPr>
          <a:lstStyle/>
          <a:p>
            <a:r>
              <a:rPr lang="en-US" sz="3200" dirty="0"/>
              <a:t>Division of Design and Construction</a:t>
            </a:r>
          </a:p>
        </p:txBody>
      </p:sp>
      <p:sp>
        <p:nvSpPr>
          <p:cNvPr id="4" name="Slide Number Placeholder 3">
            <a:extLst>
              <a:ext uri="{FF2B5EF4-FFF2-40B4-BE49-F238E27FC236}">
                <a16:creationId xmlns:a16="http://schemas.microsoft.com/office/drawing/2014/main" id="{B12F0B6C-AC6E-4E46-89A2-3EA710D9F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BD3F-D718-4D44-B63A-80EF7FAF76F1}"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5857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762000"/>
          </a:xfrm>
        </p:spPr>
        <p:txBody>
          <a:bodyPr>
            <a:noAutofit/>
          </a:bodyPr>
          <a:lstStyle/>
          <a:p>
            <a:r>
              <a:rPr lang="en-US" sz="3200" i="1" dirty="0">
                <a:solidFill>
                  <a:srgbClr val="003399"/>
                </a:solidFill>
              </a:rPr>
              <a:t>Division of Design and Construction (DDCM) – MACC Contract Admin - 1</a:t>
            </a:r>
          </a:p>
        </p:txBody>
      </p:sp>
      <p:sp>
        <p:nvSpPr>
          <p:cNvPr id="3" name="Subtitle 2"/>
          <p:cNvSpPr>
            <a:spLocks noGrp="1"/>
          </p:cNvSpPr>
          <p:nvPr>
            <p:ph type="subTitle" idx="1"/>
          </p:nvPr>
        </p:nvSpPr>
        <p:spPr>
          <a:xfrm>
            <a:off x="457200" y="2057400"/>
            <a:ext cx="8229600" cy="3962400"/>
          </a:xfrm>
        </p:spPr>
        <p:txBody>
          <a:bodyPr>
            <a:normAutofit/>
          </a:body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Please read Sections C, G and H of the Master MACC Contract:</a:t>
            </a:r>
          </a:p>
          <a:p>
            <a:pPr marL="800100" lvl="1" indent="-342900" algn="l">
              <a:buFont typeface="Arial" panose="020B0604020202020204" pitchFamily="34" charset="0"/>
              <a:buChar char="•"/>
            </a:pPr>
            <a:r>
              <a:rPr lang="en-US" dirty="0"/>
              <a:t>Section C – Description/Specifications</a:t>
            </a:r>
          </a:p>
          <a:p>
            <a:pPr marL="800100" lvl="1" indent="-342900" algn="l">
              <a:buFont typeface="Arial" panose="020B0604020202020204" pitchFamily="34" charset="0"/>
              <a:buChar char="•"/>
            </a:pPr>
            <a:r>
              <a:rPr lang="en-US" dirty="0"/>
              <a:t>Section G – Contract Administration Data</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Section H – Special Contract Requirements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Task Order (TO) documents may not repeat these requirements or information as they apply to all TOs.</a:t>
            </a:r>
          </a:p>
          <a:p>
            <a:pPr marL="342900" indent="-342900" algn="l">
              <a:buFont typeface="Arial" panose="020B0604020202020204" pitchFamily="34" charset="0"/>
              <a:buChar char="•"/>
            </a:pPr>
            <a:r>
              <a:rPr lang="en-US" dirty="0"/>
              <a:t>Most of what you are hearing here today comes from these Sections of the Master MACC Contract.</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83</a:t>
            </a:fld>
            <a:endParaRPr lang="en-US" dirty="0"/>
          </a:p>
        </p:txBody>
      </p:sp>
    </p:spTree>
    <p:extLst>
      <p:ext uri="{BB962C8B-B14F-4D97-AF65-F5344CB8AC3E}">
        <p14:creationId xmlns:p14="http://schemas.microsoft.com/office/powerpoint/2010/main" val="39290346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762000"/>
          </a:xfrm>
        </p:spPr>
        <p:txBody>
          <a:bodyPr>
            <a:noAutofit/>
          </a:bodyPr>
          <a:lstStyle/>
          <a:p>
            <a:r>
              <a:rPr lang="en-US" sz="3200" i="1" dirty="0">
                <a:solidFill>
                  <a:srgbClr val="003399"/>
                </a:solidFill>
              </a:rPr>
              <a:t>Division of Design and Construction (DDCM) – MACC Contract Admin- 2</a:t>
            </a:r>
          </a:p>
        </p:txBody>
      </p:sp>
      <p:sp>
        <p:nvSpPr>
          <p:cNvPr id="3" name="Subtitle 2"/>
          <p:cNvSpPr>
            <a:spLocks noGrp="1"/>
          </p:cNvSpPr>
          <p:nvPr>
            <p:ph type="subTitle" idx="1"/>
          </p:nvPr>
        </p:nvSpPr>
        <p:spPr>
          <a:xfrm>
            <a:off x="457200" y="2209800"/>
            <a:ext cx="8229600" cy="3505200"/>
          </a:xfrm>
        </p:spPr>
        <p:txBody>
          <a:bodyPr>
            <a:normAutofit/>
          </a:body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As the COR for the MACC Contract</a:t>
            </a:r>
            <a:r>
              <a:rPr lang="en-US" dirty="0"/>
              <a:t> my responsibility is to ensure that the overall requirements of the Master Contract and subsequent Task Orders are achieved. </a:t>
            </a:r>
          </a:p>
          <a:p>
            <a:pPr marL="342900" indent="-342900" algn="l">
              <a:buFont typeface="Arial" panose="020B0604020202020204" pitchFamily="34" charset="0"/>
              <a:buChar char="•"/>
            </a:pPr>
            <a:r>
              <a:rPr lang="en-US" dirty="0"/>
              <a:t>However, on a daily basis you will be working with the assigned individual COR/PO for that Task Order. </a:t>
            </a:r>
          </a:p>
          <a:p>
            <a:pPr marL="342900" indent="-342900" algn="l">
              <a:buFont typeface="Arial" panose="020B0604020202020204" pitchFamily="34" charset="0"/>
              <a:buChar char="•"/>
            </a:pPr>
            <a:r>
              <a:rPr lang="en-US" dirty="0"/>
              <a:t>If there is a process issue/recommendation concerning the  Master Contract or its provisions please contact me. If it is a matter for the Contracting Officer I will make that referral. </a:t>
            </a: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84</a:t>
            </a:fld>
            <a:endParaRPr lang="en-US" dirty="0"/>
          </a:p>
        </p:txBody>
      </p:sp>
    </p:spTree>
    <p:extLst>
      <p:ext uri="{BB962C8B-B14F-4D97-AF65-F5344CB8AC3E}">
        <p14:creationId xmlns:p14="http://schemas.microsoft.com/office/powerpoint/2010/main" val="14216293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762000"/>
          </a:xfrm>
        </p:spPr>
        <p:txBody>
          <a:bodyPr>
            <a:noAutofit/>
          </a:bodyPr>
          <a:lstStyle/>
          <a:p>
            <a:r>
              <a:rPr lang="en-US" sz="3200" i="1" dirty="0">
                <a:solidFill>
                  <a:srgbClr val="003399"/>
                </a:solidFill>
              </a:rPr>
              <a:t>Division of Design and Construction (DDCM) – MACC Contract Admin- 3</a:t>
            </a:r>
          </a:p>
        </p:txBody>
      </p:sp>
      <p:sp>
        <p:nvSpPr>
          <p:cNvPr id="3" name="Subtitle 2"/>
          <p:cNvSpPr>
            <a:spLocks noGrp="1"/>
          </p:cNvSpPr>
          <p:nvPr>
            <p:ph type="subTitle" idx="1"/>
          </p:nvPr>
        </p:nvSpPr>
        <p:spPr>
          <a:xfrm>
            <a:off x="457200" y="2057400"/>
            <a:ext cx="8229600" cy="3810000"/>
          </a:xfrm>
        </p:spPr>
        <p:txBody>
          <a:bodyPr>
            <a:normAutofit/>
          </a:bodyPr>
          <a:lstStyle/>
          <a:p>
            <a:pPr marL="342900" indent="-342900" algn="l">
              <a:buFont typeface="Arial" panose="020B0604020202020204" pitchFamily="34" charset="0"/>
              <a:buChar char="•"/>
            </a:pPr>
            <a:r>
              <a:rPr lang="en-US" dirty="0"/>
              <a:t>The following are MACC Master Contract requirements that I want to particularly emphasize. </a:t>
            </a:r>
          </a:p>
          <a:p>
            <a:pPr marL="342900" indent="-342900" algn="l">
              <a:buFont typeface="Arial" panose="020B0604020202020204" pitchFamily="34" charset="0"/>
              <a:buChar char="•"/>
            </a:pPr>
            <a:r>
              <a:rPr lang="en-US" dirty="0"/>
              <a:t>H.4.6 DELIVERABLES - All pre-construction deliverables shall be submitted prior to the commencement of work activities. </a:t>
            </a:r>
          </a:p>
          <a:p>
            <a:pPr marL="342900" indent="-342900" algn="l">
              <a:buFont typeface="Arial" panose="020B0604020202020204" pitchFamily="34" charset="0"/>
              <a:buChar char="•"/>
            </a:pPr>
            <a:r>
              <a:rPr lang="en-US" dirty="0"/>
              <a:t>H.11 CONTRACTOR QUALITY CONTROL (CQC) PROGRAM – When specified provide the completed CQC Program to the COR/PO for review and approval within thirty days after TO award.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85</a:t>
            </a:fld>
            <a:endParaRPr lang="en-US" dirty="0"/>
          </a:p>
        </p:txBody>
      </p:sp>
    </p:spTree>
    <p:extLst>
      <p:ext uri="{BB962C8B-B14F-4D97-AF65-F5344CB8AC3E}">
        <p14:creationId xmlns:p14="http://schemas.microsoft.com/office/powerpoint/2010/main" val="10980249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762000"/>
          </a:xfrm>
        </p:spPr>
        <p:txBody>
          <a:bodyPr>
            <a:noAutofit/>
          </a:bodyPr>
          <a:lstStyle/>
          <a:p>
            <a:r>
              <a:rPr lang="en-US" sz="3200" i="1" dirty="0">
                <a:solidFill>
                  <a:srgbClr val="003399"/>
                </a:solidFill>
              </a:rPr>
              <a:t>Division of Design and Construction (DDCM) – MACC Contract Admin-4</a:t>
            </a:r>
          </a:p>
        </p:txBody>
      </p:sp>
      <p:sp>
        <p:nvSpPr>
          <p:cNvPr id="3" name="Subtitle 2"/>
          <p:cNvSpPr>
            <a:spLocks noGrp="1"/>
          </p:cNvSpPr>
          <p:nvPr>
            <p:ph type="subTitle" idx="1"/>
          </p:nvPr>
        </p:nvSpPr>
        <p:spPr>
          <a:xfrm>
            <a:off x="457200" y="1828800"/>
            <a:ext cx="8229600" cy="3733800"/>
          </a:xfrm>
        </p:spPr>
        <p:txBody>
          <a:bodyPr>
            <a:normAutofit/>
          </a:bodyPr>
          <a:lstStyle/>
          <a:p>
            <a:pPr marL="342900" indent="-342900" algn="l">
              <a:buFont typeface="Arial" panose="020B0604020202020204" pitchFamily="34" charset="0"/>
              <a:buChar char="•"/>
            </a:pPr>
            <a:r>
              <a:rPr lang="en-US" dirty="0"/>
              <a:t>H.16.2 CONSTRUCTION SCHEDULE - Within ten (10) calendar days of receipt of the TO Notice to Proceed, or within the time set forth in the project specifications, the Contractor shall submit a proposed construction schedule for review and approval by the COR/PO. The construction schedule shall be approved in writing by the COR and CO before any site work is started.</a:t>
            </a:r>
          </a:p>
          <a:p>
            <a:pPr marL="342900" indent="-342900" algn="l">
              <a:buFont typeface="Arial" panose="020B0604020202020204" pitchFamily="34" charset="0"/>
              <a:buChar char="•"/>
            </a:pPr>
            <a:r>
              <a:rPr lang="en-US" dirty="0"/>
              <a:t>H.5 SECURITY REQUIREMENTS - Develop and submit for approval a Contract/TO specific Contractor Security Plan.  Designate in writing a Security Manager (SM).</a:t>
            </a:r>
          </a:p>
          <a:p>
            <a:pPr marL="342900" indent="-3429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86</a:t>
            </a:fld>
            <a:endParaRPr lang="en-US" dirty="0"/>
          </a:p>
        </p:txBody>
      </p:sp>
    </p:spTree>
    <p:extLst>
      <p:ext uri="{BB962C8B-B14F-4D97-AF65-F5344CB8AC3E}">
        <p14:creationId xmlns:p14="http://schemas.microsoft.com/office/powerpoint/2010/main" val="8320201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0"/>
            <a:ext cx="7772400" cy="762000"/>
          </a:xfrm>
        </p:spPr>
        <p:txBody>
          <a:bodyPr>
            <a:noAutofit/>
          </a:bodyPr>
          <a:lstStyle/>
          <a:p>
            <a:r>
              <a:rPr lang="en-US" sz="3200" i="1" dirty="0">
                <a:solidFill>
                  <a:srgbClr val="003399"/>
                </a:solidFill>
                <a:latin typeface="+mn-lt"/>
                <a:cs typeface="Arial" panose="020B0604020202020204" pitchFamily="34" charset="0"/>
              </a:rPr>
              <a:t>Division of Design and Construction (DDCM) – MACC Contract Admin-5</a:t>
            </a:r>
          </a:p>
        </p:txBody>
      </p:sp>
      <p:sp>
        <p:nvSpPr>
          <p:cNvPr id="3" name="Subtitle 2"/>
          <p:cNvSpPr>
            <a:spLocks noGrp="1"/>
          </p:cNvSpPr>
          <p:nvPr>
            <p:ph type="subTitle" idx="1"/>
          </p:nvPr>
        </p:nvSpPr>
        <p:spPr>
          <a:xfrm>
            <a:off x="457200" y="1676400"/>
            <a:ext cx="8229600" cy="5105400"/>
          </a:xfrm>
        </p:spPr>
        <p:txBody>
          <a:bodyPr>
            <a:normAutofit fontScale="92500"/>
          </a:bodyPr>
          <a:lstStyle/>
          <a:p>
            <a:pPr marL="342900" indent="-342900" algn="l">
              <a:buFont typeface="Arial" panose="020B0604020202020204" pitchFamily="34" charset="0"/>
              <a:buChar char="•"/>
            </a:pPr>
            <a:r>
              <a:rPr lang="en-US" dirty="0"/>
              <a:t>All decisions and actions shall be documented by the Contractor via meeting minutes, RFIs, submittals and written correspondence as appropriate.</a:t>
            </a:r>
          </a:p>
          <a:p>
            <a:pPr marL="342900" indent="-342900" algn="l">
              <a:buFont typeface="Arial" panose="020B0604020202020204" pitchFamily="34" charset="0"/>
              <a:buChar char="•"/>
            </a:pPr>
            <a:r>
              <a:rPr lang="en-US" dirty="0"/>
              <a:t>Role of IC POC - coordinate access to spaces, Locks, CIT, HazMat, Telephone, LAN, Locksmithing, Signage, Furniture, Punch lists, Post Construction activities. See IC Checklist at </a:t>
            </a:r>
            <a:r>
              <a:rPr lang="en-US" dirty="0">
                <a:hlinkClick r:id="rId3"/>
              </a:rPr>
              <a:t>https://www.orf.od.nih.gov/Documents/ICGuidetoDesignandConstructioWorkflow508.pdf</a:t>
            </a:r>
            <a:endParaRPr lang="en-US" dirty="0"/>
          </a:p>
          <a:p>
            <a:pPr marL="342900" indent="-342900" algn="l">
              <a:buFont typeface="Arial" panose="020B0604020202020204" pitchFamily="34" charset="0"/>
              <a:buChar char="•"/>
            </a:pPr>
            <a:r>
              <a:rPr lang="en-US" dirty="0"/>
              <a:t>Some work constraints are working hours, noise, dust/flying debris and trafficking through the adjacent facility. </a:t>
            </a:r>
          </a:p>
          <a:p>
            <a:pPr marL="342900" indent="-342900" algn="l">
              <a:buFont typeface="Arial" panose="020B0604020202020204" pitchFamily="34" charset="0"/>
              <a:buChar char="•"/>
            </a:pPr>
            <a:r>
              <a:rPr lang="en-US" dirty="0"/>
              <a:t>There are work restrictions concerning Elevators, Cranes, Fueled Compressors, Power tools, Utility Shutdowns, Dumpster Program, Non-Smoking Campus, Trailers, Road Closures, Laydown areas, and Above Ceiling Permit (B#10)</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87</a:t>
            </a:fld>
            <a:endParaRPr lang="en-US" dirty="0"/>
          </a:p>
        </p:txBody>
      </p:sp>
    </p:spTree>
    <p:extLst>
      <p:ext uri="{BB962C8B-B14F-4D97-AF65-F5344CB8AC3E}">
        <p14:creationId xmlns:p14="http://schemas.microsoft.com/office/powerpoint/2010/main" val="568855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762000"/>
          </a:xfrm>
        </p:spPr>
        <p:txBody>
          <a:bodyPr>
            <a:noAutofit/>
          </a:bodyPr>
          <a:lstStyle/>
          <a:p>
            <a:r>
              <a:rPr lang="en-US" sz="3200" i="1" dirty="0">
                <a:solidFill>
                  <a:srgbClr val="003399"/>
                </a:solidFill>
              </a:rPr>
              <a:t>Division of Design and Construction (DDCM) – MACC Contract Admin-6</a:t>
            </a:r>
          </a:p>
        </p:txBody>
      </p:sp>
      <p:sp>
        <p:nvSpPr>
          <p:cNvPr id="3" name="Subtitle 2"/>
          <p:cNvSpPr>
            <a:spLocks noGrp="1"/>
          </p:cNvSpPr>
          <p:nvPr>
            <p:ph type="subTitle" idx="1"/>
          </p:nvPr>
        </p:nvSpPr>
        <p:spPr>
          <a:xfrm>
            <a:off x="457200" y="1600200"/>
            <a:ext cx="8229600" cy="5257800"/>
          </a:xfrm>
        </p:spPr>
        <p:txBody>
          <a:bodyPr>
            <a:normAutofit fontScale="92500" lnSpcReduction="10000"/>
          </a:bodyPr>
          <a:lstStyle/>
          <a:p>
            <a:pPr marL="342900" indent="-342900" algn="l">
              <a:buFont typeface="Arial" panose="020B0604020202020204" pitchFamily="34" charset="0"/>
              <a:buChar char="•"/>
            </a:pPr>
            <a:r>
              <a:rPr lang="en-US" dirty="0"/>
              <a:t>The Contractor will be responsible for documenting (photo, video, instrument readings, etc.) existing condition such as ambient sound levels (especially in work areas adjacent to occupied spaces), wall and floor finishes, elevator, ceilings, HVAC, mechanical, electrical and plumbing equipment and lines.</a:t>
            </a:r>
          </a:p>
          <a:p>
            <a:pPr marL="342900" indent="-342900" algn="l">
              <a:buFont typeface="Arial" panose="020B0604020202020204" pitchFamily="34" charset="0"/>
              <a:buChar char="•"/>
            </a:pPr>
            <a:r>
              <a:rPr lang="en-US" dirty="0"/>
              <a:t>Bi-Weekly Progress Meetings - COR/PO, IC POC, Contractor and relevant Subcontractors. The Contractor will report at progress meetings with an agenda and provide meeting minutes.</a:t>
            </a:r>
          </a:p>
          <a:p>
            <a:pPr marL="342900" indent="-342900" algn="l">
              <a:buFont typeface="Arial" panose="020B0604020202020204" pitchFamily="34" charset="0"/>
              <a:buChar char="•"/>
            </a:pPr>
            <a:r>
              <a:rPr lang="en-US" dirty="0"/>
              <a:t>G.14 CPARS (Contractor Performance Assessment Reporting System). A final evaluation of the Contractor's performance shall be documented upon completion of each TO valued at more than $700,000. In addition to the final evaluation, interim evaluation(s) will be prepared annually as applicable and additionally as determined to be in the best interest of the Government.</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88</a:t>
            </a:fld>
            <a:endParaRPr lang="en-US" dirty="0"/>
          </a:p>
        </p:txBody>
      </p:sp>
    </p:spTree>
    <p:extLst>
      <p:ext uri="{BB962C8B-B14F-4D97-AF65-F5344CB8AC3E}">
        <p14:creationId xmlns:p14="http://schemas.microsoft.com/office/powerpoint/2010/main" val="3634912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762000"/>
          </a:xfrm>
        </p:spPr>
        <p:txBody>
          <a:bodyPr>
            <a:noAutofit/>
          </a:bodyPr>
          <a:lstStyle/>
          <a:p>
            <a:r>
              <a:rPr lang="en-US" sz="3200" i="1" dirty="0">
                <a:solidFill>
                  <a:srgbClr val="003399"/>
                </a:solidFill>
              </a:rPr>
              <a:t>Division of Design and Construction (DDCM) – MACC Contract Admin- 7</a:t>
            </a:r>
          </a:p>
        </p:txBody>
      </p:sp>
      <p:sp>
        <p:nvSpPr>
          <p:cNvPr id="3" name="Subtitle 2"/>
          <p:cNvSpPr>
            <a:spLocks noGrp="1"/>
          </p:cNvSpPr>
          <p:nvPr>
            <p:ph type="subTitle" idx="1"/>
          </p:nvPr>
        </p:nvSpPr>
        <p:spPr>
          <a:xfrm>
            <a:off x="457200" y="1524000"/>
            <a:ext cx="8229600" cy="5181600"/>
          </a:xfrm>
        </p:spPr>
        <p:txBody>
          <a:bodyPr>
            <a:normAutofit/>
          </a:bodyPr>
          <a:lstStyle/>
          <a:p>
            <a:pPr marL="342900" indent="-342900" algn="l">
              <a:buFont typeface="Arial" panose="020B0604020202020204" pitchFamily="34" charset="0"/>
              <a:buChar char="•"/>
            </a:pPr>
            <a:r>
              <a:rPr lang="en-US" dirty="0"/>
              <a:t>Closeout - Record Documents, O&amp;M Manuals, Training/User Manual, Warranties/Guarantees Consolidated List, and Project Description/Construction Cost Data.(C.7.4)</a:t>
            </a:r>
          </a:p>
          <a:p>
            <a:pPr marL="342900" indent="-342900" algn="l">
              <a:buFont typeface="Arial" panose="020B0604020202020204" pitchFamily="34" charset="0"/>
              <a:buChar char="•"/>
            </a:pPr>
            <a:r>
              <a:rPr lang="en-US" dirty="0"/>
              <a:t>Renovation work in laboratory areas cannot start until the work area has been certified by the ORS Division of Safety as being clear of any hazardous material.</a:t>
            </a:r>
          </a:p>
          <a:p>
            <a:pPr marL="342900" indent="-342900" algn="l">
              <a:buFont typeface="Arial" panose="020B0604020202020204" pitchFamily="34" charset="0"/>
              <a:buChar char="•"/>
            </a:pPr>
            <a:r>
              <a:rPr lang="en-US" dirty="0"/>
              <a:t>The Contractor is to maintain Shop Vacuums in work areas in the event of water leaks. In addition, contractors shall have a Fire Sprinkler Shut off tool on hand in the event the work involves live sprinkler heads (H.4.13.k). Before beginning a task with live water pipes workers need to </a:t>
            </a:r>
            <a:r>
              <a:rPr lang="en-US" b="1" dirty="0"/>
              <a:t>know the location of water shut off valves. </a:t>
            </a:r>
            <a:endParaRPr lang="en-US"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89</a:t>
            </a:fld>
            <a:endParaRPr lang="en-US" dirty="0"/>
          </a:p>
        </p:txBody>
      </p:sp>
    </p:spTree>
    <p:extLst>
      <p:ext uri="{BB962C8B-B14F-4D97-AF65-F5344CB8AC3E}">
        <p14:creationId xmlns:p14="http://schemas.microsoft.com/office/powerpoint/2010/main" val="349546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Fire Damage to Laboratory&#10;">
            <a:extLst>
              <a:ext uri="{FF2B5EF4-FFF2-40B4-BE49-F238E27FC236}">
                <a16:creationId xmlns:a16="http://schemas.microsoft.com/office/drawing/2014/main" id="{2FCC74A3-1A42-42DC-833D-B942D4FEB608}"/>
              </a:ext>
            </a:extLst>
          </p:cNvPr>
          <p:cNvPicPr>
            <a:picLocks noGrp="1" noChangeAspect="1"/>
          </p:cNvPicPr>
          <p:nvPr>
            <p:ph sz="half" idx="1"/>
          </p:nvPr>
        </p:nvPicPr>
        <p:blipFill>
          <a:blip r:embed="rId2"/>
          <a:stretch>
            <a:fillRect/>
          </a:stretch>
        </p:blipFill>
        <p:spPr>
          <a:xfrm>
            <a:off x="685800" y="1675664"/>
            <a:ext cx="3886200" cy="2724682"/>
          </a:xfrm>
          <a:prstGeom prst="rect">
            <a:avLst/>
          </a:prstGeom>
        </p:spPr>
      </p:pic>
      <p:pic>
        <p:nvPicPr>
          <p:cNvPr id="10" name="Content Placeholder 9" descr="Fire Damage to outside Laboratory&#10;">
            <a:extLst>
              <a:ext uri="{FF2B5EF4-FFF2-40B4-BE49-F238E27FC236}">
                <a16:creationId xmlns:a16="http://schemas.microsoft.com/office/drawing/2014/main" id="{231966ED-1698-44A4-B22B-2338B8398058}"/>
              </a:ext>
            </a:extLst>
          </p:cNvPr>
          <p:cNvPicPr>
            <a:picLocks noGrp="1" noChangeAspect="1"/>
          </p:cNvPicPr>
          <p:nvPr>
            <p:ph sz="half" idx="2"/>
          </p:nvPr>
        </p:nvPicPr>
        <p:blipFill>
          <a:blip r:embed="rId3"/>
          <a:stretch>
            <a:fillRect/>
          </a:stretch>
        </p:blipFill>
        <p:spPr>
          <a:xfrm>
            <a:off x="4629150" y="2610746"/>
            <a:ext cx="3886200" cy="2781095"/>
          </a:xfrm>
          <a:prstGeom prst="rect">
            <a:avLst/>
          </a:prstGeom>
        </p:spPr>
      </p:pic>
      <p:sp>
        <p:nvSpPr>
          <p:cNvPr id="2" name="Title 1"/>
          <p:cNvSpPr>
            <a:spLocks noGrp="1"/>
          </p:cNvSpPr>
          <p:nvPr>
            <p:ph type="title"/>
          </p:nvPr>
        </p:nvSpPr>
        <p:spPr/>
        <p:txBody>
          <a:bodyPr>
            <a:normAutofit/>
          </a:bodyPr>
          <a:lstStyle/>
          <a:p>
            <a:r>
              <a:rPr lang="en-US" sz="3200" dirty="0"/>
              <a:t>NIH Fire Damage photos</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3F0679D1-A778-4980-9898-4E9E0BADEEA5}" type="slidenum">
              <a:rPr lang="en-US" smtClean="0"/>
              <a:pPr>
                <a:defRPr/>
              </a:pPr>
              <a:t>9</a:t>
            </a:fld>
            <a:endParaRPr lang="en-US" dirty="0"/>
          </a:p>
        </p:txBody>
      </p:sp>
    </p:spTree>
    <p:extLst>
      <p:ext uri="{BB962C8B-B14F-4D97-AF65-F5344CB8AC3E}">
        <p14:creationId xmlns:p14="http://schemas.microsoft.com/office/powerpoint/2010/main" val="3044631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772400" cy="762000"/>
          </a:xfrm>
        </p:spPr>
        <p:txBody>
          <a:bodyPr>
            <a:noAutofit/>
          </a:bodyPr>
          <a:lstStyle/>
          <a:p>
            <a:r>
              <a:rPr lang="en-US" sz="3200" i="1" dirty="0">
                <a:solidFill>
                  <a:srgbClr val="003399"/>
                </a:solidFill>
              </a:rPr>
              <a:t>Division of Design and Construction (DDCM) – MACC Contract Admin- 8</a:t>
            </a:r>
          </a:p>
        </p:txBody>
      </p:sp>
      <p:sp>
        <p:nvSpPr>
          <p:cNvPr id="3" name="Subtitle 2"/>
          <p:cNvSpPr>
            <a:spLocks noGrp="1"/>
          </p:cNvSpPr>
          <p:nvPr>
            <p:ph type="subTitle" idx="1"/>
          </p:nvPr>
        </p:nvSpPr>
        <p:spPr>
          <a:xfrm>
            <a:off x="457200" y="1524000"/>
            <a:ext cx="8229600" cy="5029200"/>
          </a:xfrm>
        </p:spPr>
        <p:txBody>
          <a:bodyPr>
            <a:normAutofit lnSpcReduction="10000"/>
          </a:body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Please work closely with your COR/PO, there is a significant learning curve if you have not worked at NIH before. The Campus </a:t>
            </a:r>
            <a:r>
              <a:rPr lang="en-US" dirty="0"/>
              <a:t>has over 20,000 residents in 109 buildings on the Bethesda Campus alone.</a:t>
            </a:r>
          </a:p>
          <a:p>
            <a:pPr marL="342900" indent="-342900" algn="l">
              <a:buFont typeface="Arial" panose="020B0604020202020204" pitchFamily="34" charset="0"/>
              <a:buChar char="•"/>
            </a:pPr>
            <a:r>
              <a:rPr lang="en-US" dirty="0"/>
              <a:t>There are 2,903 Fellows conducting research on campus, therefore you will most likely be working in occupied facilities with on-going activities. Any task that involves a disruptive event will require extra care. There are rigorous processes in place requiring permit approvals, stakeholder notices/coordination, and outage procedures for all such events that need to be carefully adhered to.</a:t>
            </a:r>
          </a:p>
          <a:p>
            <a:pPr marL="342900" indent="-342900" algn="l">
              <a:buFont typeface="Arial" panose="020B0604020202020204" pitchFamily="34" charset="0"/>
              <a:buChar char="•"/>
            </a:pPr>
            <a:r>
              <a:rPr lang="en-US" dirty="0"/>
              <a:t>You have all been selected based on your consistently outstanding performance and professionalism and we are very glad to have you here and hope to develop strong working relations well into the future.</a:t>
            </a:r>
          </a:p>
          <a:p>
            <a:pPr marL="342900" indent="-3429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BF8879-6AF2-4586-A3DB-663348162512}"/>
              </a:ext>
            </a:extLst>
          </p:cNvPr>
          <p:cNvSpPr>
            <a:spLocks noGrp="1"/>
          </p:cNvSpPr>
          <p:nvPr>
            <p:ph type="sldNum" sz="quarter" idx="12"/>
          </p:nvPr>
        </p:nvSpPr>
        <p:spPr/>
        <p:txBody>
          <a:bodyPr/>
          <a:lstStyle/>
          <a:p>
            <a:fld id="{8AFCBD3F-D718-4D44-B63A-80EF7FAF76F1}" type="slidenum">
              <a:rPr lang="en-US" smtClean="0"/>
              <a:t>90</a:t>
            </a:fld>
            <a:endParaRPr lang="en-US" dirty="0"/>
          </a:p>
        </p:txBody>
      </p:sp>
    </p:spTree>
    <p:extLst>
      <p:ext uri="{BB962C8B-B14F-4D97-AF65-F5344CB8AC3E}">
        <p14:creationId xmlns:p14="http://schemas.microsoft.com/office/powerpoint/2010/main" val="4062054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368" y="478631"/>
            <a:ext cx="7924800" cy="816769"/>
          </a:xfrm>
        </p:spPr>
        <p:txBody>
          <a:bodyPr>
            <a:noAutofit/>
          </a:bodyPr>
          <a:lstStyle/>
          <a:p>
            <a:r>
              <a:rPr lang="en-US" sz="3200" dirty="0"/>
              <a:t>Acquisition </a:t>
            </a:r>
            <a:br>
              <a:rPr lang="en-US" sz="3200" dirty="0"/>
            </a:br>
            <a:r>
              <a:rPr lang="en-US" sz="3200" dirty="0"/>
              <a:t>Contact Information</a:t>
            </a:r>
          </a:p>
        </p:txBody>
      </p:sp>
      <p:sp>
        <p:nvSpPr>
          <p:cNvPr id="3" name="Subtitle 2"/>
          <p:cNvSpPr>
            <a:spLocks noGrp="1"/>
          </p:cNvSpPr>
          <p:nvPr>
            <p:ph type="subTitle" idx="1"/>
          </p:nvPr>
        </p:nvSpPr>
        <p:spPr>
          <a:xfrm>
            <a:off x="597568" y="1143000"/>
            <a:ext cx="7772400" cy="5486399"/>
          </a:xfrm>
        </p:spPr>
        <p:txBody>
          <a:bodyPr>
            <a:normAutofit/>
          </a:bodyPr>
          <a:lstStyle/>
          <a:p>
            <a:endParaRPr lang="en-US" dirty="0"/>
          </a:p>
          <a:p>
            <a:endParaRPr lang="en-US" dirty="0"/>
          </a:p>
          <a:p>
            <a:pPr>
              <a:lnSpc>
                <a:spcPct val="100000"/>
              </a:lnSpc>
              <a:spcBef>
                <a:spcPct val="20000"/>
              </a:spcBef>
            </a:pPr>
            <a:r>
              <a:rPr lang="en-US" b="1" dirty="0">
                <a:solidFill>
                  <a:prstClr val="black"/>
                </a:solidFill>
              </a:rPr>
              <a:t>Office of Acquisition (OA)</a:t>
            </a:r>
          </a:p>
          <a:p>
            <a:pPr lvl="0">
              <a:lnSpc>
                <a:spcPct val="100000"/>
              </a:lnSpc>
              <a:spcBef>
                <a:spcPct val="20000"/>
              </a:spcBef>
            </a:pPr>
            <a:r>
              <a:rPr lang="en-US" dirty="0">
                <a:solidFill>
                  <a:prstClr val="black"/>
                </a:solidFill>
              </a:rPr>
              <a:t>MACC CO- Pete Miller - </a:t>
            </a:r>
            <a:r>
              <a:rPr lang="en-US" dirty="0">
                <a:solidFill>
                  <a:prstClr val="black"/>
                </a:solidFill>
                <a:hlinkClick r:id="rId3"/>
              </a:rPr>
              <a:t>pete.miller@nih.gov</a:t>
            </a:r>
            <a:endParaRPr lang="en-US" dirty="0">
              <a:solidFill>
                <a:prstClr val="black"/>
              </a:solidFill>
            </a:endParaRPr>
          </a:p>
          <a:p>
            <a:pPr lvl="0">
              <a:lnSpc>
                <a:spcPct val="100000"/>
              </a:lnSpc>
              <a:spcBef>
                <a:spcPct val="20000"/>
              </a:spcBef>
            </a:pPr>
            <a:endParaRPr lang="en-US" dirty="0">
              <a:solidFill>
                <a:prstClr val="black"/>
              </a:solidFill>
            </a:endParaRPr>
          </a:p>
          <a:p>
            <a:pPr>
              <a:lnSpc>
                <a:spcPct val="100000"/>
              </a:lnSpc>
              <a:spcBef>
                <a:spcPct val="20000"/>
              </a:spcBef>
            </a:pPr>
            <a:endParaRPr lang="en-US" b="1" dirty="0">
              <a:solidFill>
                <a:prstClr val="black"/>
              </a:solidFill>
            </a:endParaRPr>
          </a:p>
          <a:p>
            <a:pPr>
              <a:lnSpc>
                <a:spcPct val="100000"/>
              </a:lnSpc>
              <a:spcBef>
                <a:spcPct val="20000"/>
              </a:spcBef>
            </a:pPr>
            <a:r>
              <a:rPr lang="en-US" b="1" dirty="0">
                <a:solidFill>
                  <a:prstClr val="black"/>
                </a:solidFill>
              </a:rPr>
              <a:t>Design and Construction Management (DDCM)</a:t>
            </a:r>
          </a:p>
          <a:p>
            <a:pPr lvl="0">
              <a:lnSpc>
                <a:spcPct val="100000"/>
              </a:lnSpc>
              <a:spcBef>
                <a:spcPct val="20000"/>
              </a:spcBef>
            </a:pPr>
            <a:r>
              <a:rPr lang="en-US" dirty="0">
                <a:solidFill>
                  <a:prstClr val="black"/>
                </a:solidFill>
              </a:rPr>
              <a:t>MACC COR – Jim Ng  </a:t>
            </a:r>
            <a:r>
              <a:rPr lang="en-US" u="sng" dirty="0">
                <a:solidFill>
                  <a:schemeClr val="accent5"/>
                </a:solidFill>
              </a:rPr>
              <a:t>ngj2@mail.nih.gov</a:t>
            </a:r>
          </a:p>
          <a:p>
            <a:pPr lvl="0" algn="l">
              <a:lnSpc>
                <a:spcPct val="100000"/>
              </a:lnSpc>
              <a:spcBef>
                <a:spcPct val="20000"/>
              </a:spcBef>
            </a:pPr>
            <a:endParaRPr lang="en-US" dirty="0">
              <a:solidFill>
                <a:prstClr val="black"/>
              </a:solidFill>
            </a:endParaRPr>
          </a:p>
          <a:p>
            <a:endParaRPr lang="en-US" sz="3200" u="sng" dirty="0">
              <a:effectLst/>
              <a:latin typeface="Calibri (body)"/>
            </a:endParaRPr>
          </a:p>
        </p:txBody>
      </p:sp>
      <p:sp>
        <p:nvSpPr>
          <p:cNvPr id="4" name="Slide Number Placeholder 3">
            <a:extLst>
              <a:ext uri="{FF2B5EF4-FFF2-40B4-BE49-F238E27FC236}">
                <a16:creationId xmlns:a16="http://schemas.microsoft.com/office/drawing/2014/main" id="{7001DEA1-23E5-4D84-9E29-4DFA5A6E82A1}"/>
              </a:ext>
            </a:extLst>
          </p:cNvPr>
          <p:cNvSpPr>
            <a:spLocks noGrp="1"/>
          </p:cNvSpPr>
          <p:nvPr>
            <p:ph type="sldNum" sz="quarter" idx="12"/>
          </p:nvPr>
        </p:nvSpPr>
        <p:spPr/>
        <p:txBody>
          <a:bodyPr/>
          <a:lstStyle/>
          <a:p>
            <a:fld id="{8AFCBD3F-D718-4D44-B63A-80EF7FAF76F1}" type="slidenum">
              <a:rPr lang="en-US" smtClean="0"/>
              <a:t>91</a:t>
            </a:fld>
            <a:endParaRPr lang="en-US" dirty="0"/>
          </a:p>
        </p:txBody>
      </p:sp>
    </p:spTree>
    <p:extLst>
      <p:ext uri="{BB962C8B-B14F-4D97-AF65-F5344CB8AC3E}">
        <p14:creationId xmlns:p14="http://schemas.microsoft.com/office/powerpoint/2010/main" val="271251148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F Template.potx" id="{D2D1C4A9-99E2-4E3C-9F2B-A6E6815CE73E}" vid="{1D94C554-6D05-4703-9431-F3F476AEDA14}"/>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F Template.potx" id="{D2D1C4A9-99E2-4E3C-9F2B-A6E6815CE73E}" vid="{1D94C554-6D05-4703-9431-F3F476AEDA14}"/>
    </a:ext>
  </a:extLst>
</a:theme>
</file>

<file path=ppt/theme/theme5.xml><?xml version="1.0" encoding="utf-8"?>
<a:theme xmlns:a="http://schemas.openxmlformats.org/drawingml/2006/main" name="New ORF PPT template NIH Logo (3)">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sz="12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EF6A44BBC6424D8ED11171F151309D" ma:contentTypeVersion="2" ma:contentTypeDescription="Create a new document." ma:contentTypeScope="" ma:versionID="fd9a07104e84877cdd1cddd2b602b787">
  <xsd:schema xmlns:xsd="http://www.w3.org/2001/XMLSchema" xmlns:xs="http://www.w3.org/2001/XMLSchema" xmlns:p="http://schemas.microsoft.com/office/2006/metadata/properties" xmlns:ns1="http://schemas.microsoft.com/sharepoint/v3" targetNamespace="http://schemas.microsoft.com/office/2006/metadata/properties" ma:root="true" ma:fieldsID="5c8ee118062cf5e7452eca769896f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15D863-3205-48D8-8CB1-743965B44979}">
  <ds:schemaRefs>
    <ds:schemaRef ds:uri="http://schemas.microsoft.com/sharepoint/v3/contenttype/forms"/>
  </ds:schemaRefs>
</ds:datastoreItem>
</file>

<file path=customXml/itemProps2.xml><?xml version="1.0" encoding="utf-8"?>
<ds:datastoreItem xmlns:ds="http://schemas.openxmlformats.org/officeDocument/2006/customXml" ds:itemID="{0BBBE202-B269-4DFC-A57B-D1F175CC015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8622439-3AD0-434F-B368-294515E8EF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9685</TotalTime>
  <Words>6833</Words>
  <Application>Microsoft Office PowerPoint</Application>
  <PresentationFormat>On-screen Show (4:3)</PresentationFormat>
  <Paragraphs>775</Paragraphs>
  <Slides>91</Slides>
  <Notes>56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91</vt:i4>
      </vt:variant>
    </vt:vector>
  </HeadingPairs>
  <TitlesOfParts>
    <vt:vector size="104" baseType="lpstr">
      <vt:lpstr>Arial</vt:lpstr>
      <vt:lpstr>Arial Nova</vt:lpstr>
      <vt:lpstr>Calibri</vt:lpstr>
      <vt:lpstr>Calibri (body)</vt:lpstr>
      <vt:lpstr>Calibri Light</vt:lpstr>
      <vt:lpstr>Courier New</vt:lpstr>
      <vt:lpstr>Times New Roman</vt:lpstr>
      <vt:lpstr>Wingdings</vt:lpstr>
      <vt:lpstr>Custom Design</vt:lpstr>
      <vt:lpstr>1_Office Theme</vt:lpstr>
      <vt:lpstr>1_Custom Design</vt:lpstr>
      <vt:lpstr>2_Office Theme</vt:lpstr>
      <vt:lpstr>New ORF PPT template NIH Logo (3)</vt:lpstr>
      <vt:lpstr>NIH ORF Contractor On-Boarding and Construction Requirements for the MACC Contract.</vt:lpstr>
      <vt:lpstr>Welcome to our NIH Team </vt:lpstr>
      <vt:lpstr>MACC Contractors</vt:lpstr>
      <vt:lpstr>Welcome to the NIH MACC IDIQ</vt:lpstr>
      <vt:lpstr>NIH ORF Contractor On-Boarding and Construction Requirements Topic List </vt:lpstr>
      <vt:lpstr>Fire Protection and Life Safety</vt:lpstr>
      <vt:lpstr>Fire Marshal Division (FMD) Organization Chart</vt:lpstr>
      <vt:lpstr>DFM Partnership Responsibility</vt:lpstr>
      <vt:lpstr>NIH Fire Damage photos</vt:lpstr>
      <vt:lpstr>Indirect Cost of Incidents</vt:lpstr>
      <vt:lpstr>NIH DFM Requirements</vt:lpstr>
      <vt:lpstr>Design &amp; Review</vt:lpstr>
      <vt:lpstr>Design &amp; Review - 1</vt:lpstr>
      <vt:lpstr>Design &amp; Review - 2</vt:lpstr>
      <vt:lpstr>Construction &amp; Inspection - 1</vt:lpstr>
      <vt:lpstr>Construction &amp; Inspection - 2</vt:lpstr>
      <vt:lpstr>Fire Protection System ITM</vt:lpstr>
      <vt:lpstr>Fire Protection System Shutdown</vt:lpstr>
      <vt:lpstr>Beneficial Occupancy</vt:lpstr>
      <vt:lpstr>CRC / Building 10 Complex Reminders</vt:lpstr>
      <vt:lpstr> Administrative Interpretations </vt:lpstr>
      <vt:lpstr>Construction Separation or Protection</vt:lpstr>
      <vt:lpstr>Recurring Issues</vt:lpstr>
      <vt:lpstr>Design Drawings</vt:lpstr>
      <vt:lpstr>DFM’s Scope of Authority</vt:lpstr>
      <vt:lpstr>Work Permits Required</vt:lpstr>
      <vt:lpstr>Existing Deficiencies Uncovered During Construction</vt:lpstr>
      <vt:lpstr>Fire Marshall Contact Information</vt:lpstr>
      <vt:lpstr>   Physical Security Project Requirements     </vt:lpstr>
      <vt:lpstr>DPSM Mission   </vt:lpstr>
      <vt:lpstr>Physical Security Definition</vt:lpstr>
      <vt:lpstr> Physical Security Background</vt:lpstr>
      <vt:lpstr>NIH Policies and Guidelines</vt:lpstr>
      <vt:lpstr> Security Systems Include:</vt:lpstr>
      <vt:lpstr>DPSM Security Services</vt:lpstr>
      <vt:lpstr>When to Contact DPSM</vt:lpstr>
      <vt:lpstr>Before you begin work:</vt:lpstr>
      <vt:lpstr>PERMIT TO USE EXPLOSIVE POWDER AND/OR POWER ACTUATED TOOLS</vt:lpstr>
      <vt:lpstr>How to Contact Us</vt:lpstr>
      <vt:lpstr>BUILDING #10 Clinical Center Complex (CCC)</vt:lpstr>
      <vt:lpstr>Building #10 Clinical Center Complex</vt:lpstr>
      <vt:lpstr>Building #10 Clinical Center Complex- 1</vt:lpstr>
      <vt:lpstr>Building #10 Clinical Center Complex- 2</vt:lpstr>
      <vt:lpstr>Safety</vt:lpstr>
      <vt:lpstr>    Division of Environmental Protection   Note: Readers should also review the content of the ‘Environmental Compliance Requirements and Points of Contact at NIH Division of Environmental Protection (DEP)’ document that accompanies these slides for a more comprehensive list of environmental protection concerns. </vt:lpstr>
      <vt:lpstr>Environmental - 1</vt:lpstr>
      <vt:lpstr>Environmental - 2</vt:lpstr>
      <vt:lpstr>Methods of obtaining a badge to access the NIH Bethesda Campus. </vt:lpstr>
      <vt:lpstr>NIH Badging Process</vt:lpstr>
      <vt:lpstr>Method 1 – Daily Visitor Badge</vt:lpstr>
      <vt:lpstr>Method 2 – Extended Visitor Badge</vt:lpstr>
      <vt:lpstr>Method 3 – PIV Badge</vt:lpstr>
      <vt:lpstr>Parking at NIH</vt:lpstr>
      <vt:lpstr>Parking for Contractor Employees</vt:lpstr>
      <vt:lpstr>Parking for Contractor Employees -1</vt:lpstr>
      <vt:lpstr>Parking for Contractor Employees - 2</vt:lpstr>
      <vt:lpstr>Parking for Contractor Employees -3</vt:lpstr>
      <vt:lpstr>H.6.10 Motor Vehicle and Parking Regulations</vt:lpstr>
      <vt:lpstr>Division of Technical Resources (DTR)</vt:lpstr>
      <vt:lpstr>Division of Technical Resources (DTR) - 1</vt:lpstr>
      <vt:lpstr>Division of Technical Resources (DTR) - 2</vt:lpstr>
      <vt:lpstr>Division of Technical Resources (DTR) - 3</vt:lpstr>
      <vt:lpstr>Division of Technical Resources (DTR) - 4</vt:lpstr>
      <vt:lpstr>Division of Technical Resources (DTR) - 5</vt:lpstr>
      <vt:lpstr>Division of Technical Resources (DTR) - 6</vt:lpstr>
      <vt:lpstr>Division of Technical Resources (DTR) - 7</vt:lpstr>
      <vt:lpstr>Division of Facilities  Operations and Maintenance</vt:lpstr>
      <vt:lpstr>Division of Facilities Operations &amp; Maintenance (DFOM)</vt:lpstr>
      <vt:lpstr>Main Topics</vt:lpstr>
      <vt:lpstr>Data Standard</vt:lpstr>
      <vt:lpstr>Equipment Naming Convention</vt:lpstr>
      <vt:lpstr>Equipment Unit Numbering Coordination </vt:lpstr>
      <vt:lpstr>Equipment Tagging and Barcoding</vt:lpstr>
      <vt:lpstr>Turnover Format</vt:lpstr>
      <vt:lpstr>Office of Acquisition </vt:lpstr>
      <vt:lpstr>Office of Acquisition (OA) – Contract Admin</vt:lpstr>
      <vt:lpstr>Expectations of MACC Contractor - 1</vt:lpstr>
      <vt:lpstr>Expectation of MACC Contractor - 2</vt:lpstr>
      <vt:lpstr>Expectation of MACC Contractor - 3</vt:lpstr>
      <vt:lpstr>Most Important Expectation</vt:lpstr>
      <vt:lpstr>What to Expect from ORF</vt:lpstr>
      <vt:lpstr>Division of Design and Construction</vt:lpstr>
      <vt:lpstr>Division of Design and Construction (DDCM) – MACC Contract Admin - 1</vt:lpstr>
      <vt:lpstr>Division of Design and Construction (DDCM) – MACC Contract Admin- 2</vt:lpstr>
      <vt:lpstr>Division of Design and Construction (DDCM) – MACC Contract Admin- 3</vt:lpstr>
      <vt:lpstr>Division of Design and Construction (DDCM) – MACC Contract Admin-4</vt:lpstr>
      <vt:lpstr>Division of Design and Construction (DDCM) – MACC Contract Admin-5</vt:lpstr>
      <vt:lpstr>Division of Design and Construction (DDCM) – MACC Contract Admin-6</vt:lpstr>
      <vt:lpstr>Division of Design and Construction (DDCM) – MACC Contract Admin- 7</vt:lpstr>
      <vt:lpstr>Division of Design and Construction (DDCM) – MACC Contract Admin- 8</vt:lpstr>
      <vt:lpstr>Acquisition  Contact Information</vt:lpstr>
    </vt:vector>
  </TitlesOfParts>
  <Company>NIH\ORS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Robertson</dc:creator>
  <cp:lastModifiedBy>Biggins, Tim (NIH/OD/ORF) [C]</cp:lastModifiedBy>
  <cp:revision>510</cp:revision>
  <cp:lastPrinted>2019-12-18T17:12:51Z</cp:lastPrinted>
  <dcterms:created xsi:type="dcterms:W3CDTF">2012-09-06T10:35:34Z</dcterms:created>
  <dcterms:modified xsi:type="dcterms:W3CDTF">2024-03-15T20:29:27Z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0x010100E1EF6A44BBC6424D8ED11171F151309D</vt:lpwstr>
  </property>
</Properties>
</file>