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321" r:id="rId2"/>
    <p:sldId id="32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7" r:id="rId15"/>
    <p:sldId id="335" r:id="rId16"/>
    <p:sldId id="336" r:id="rId17"/>
    <p:sldId id="338" r:id="rId18"/>
    <p:sldId id="353" r:id="rId19"/>
    <p:sldId id="352" r:id="rId20"/>
    <p:sldId id="351" r:id="rId21"/>
    <p:sldId id="342" r:id="rId22"/>
    <p:sldId id="343" r:id="rId23"/>
    <p:sldId id="350" r:id="rId24"/>
    <p:sldId id="346" r:id="rId25"/>
    <p:sldId id="27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FF66"/>
    <a:srgbClr val="66FF33"/>
    <a:srgbClr val="3CE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>
        <p:scale>
          <a:sx n="66" d="100"/>
          <a:sy n="66" d="100"/>
        </p:scale>
        <p:origin x="-1276" y="-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898E1-97D3-446D-8ABE-32B1B99B7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8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F710F7-600F-4D64-980A-43CC1A03FC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04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710F7-600F-4D64-980A-43CC1A03FC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6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108547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8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9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0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4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8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9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0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1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2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3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4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5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6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7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8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9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0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1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2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3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4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5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8576" name="Picture 32" descr="BTZBUL1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108577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78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8579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8580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8581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BA0D92-6EEE-4C81-A065-F04F4E26A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2897D-DDB9-4AD7-B4E2-6F05BE639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4F22F-F5C0-488B-81BD-56C307B6D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36F19-9E08-4809-8789-03D291F64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3E260-F605-40FF-B7B6-5DEA1F05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23AAB-417A-4648-8F66-2FB5D4094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B3CA3-3F4E-4D2B-93EE-968A3F1ED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CBC9F-1895-4E30-A76B-04E5C0D82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8732C-84C5-475B-99E9-43F12542F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CE207-12C4-42CF-8639-13F2CC3B5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4E0C5-47D0-427D-B51F-93A25BAD5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7523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4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5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6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0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4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5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6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7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8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9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50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551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52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755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75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A824AF1-2CBB-41ED-8228-27D225BB0FC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7696200" cy="1752600"/>
          </a:xfrm>
          <a:solidFill>
            <a:srgbClr val="000080"/>
          </a:solidFill>
          <a:ln w="76200" cmpd="tri"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n-US" sz="3600" b="1" dirty="0">
                <a:latin typeface="Comic Sans MS" pitchFamily="66" charset="0"/>
              </a:rPr>
              <a:t>Mad Hatters: Saving the World</a:t>
            </a:r>
            <a:r>
              <a:rPr lang="en-US" sz="3200" b="1" dirty="0">
                <a:latin typeface="Comic Sans MS" pitchFamily="66" charset="0"/>
              </a:rPr>
              <a:t/>
            </a:r>
            <a:br>
              <a:rPr lang="en-US" sz="3200" b="1" dirty="0">
                <a:latin typeface="Comic Sans MS" pitchFamily="66" charset="0"/>
              </a:rPr>
            </a:br>
            <a:r>
              <a:rPr lang="en-US" sz="1600" b="1" i="1" dirty="0" smtClean="0">
                <a:solidFill>
                  <a:srgbClr val="FF66FF"/>
                </a:solidFill>
                <a:latin typeface="Arial" charset="0"/>
              </a:rPr>
              <a:t>Or</a:t>
            </a:r>
            <a:r>
              <a:rPr lang="en-US" sz="1600" b="1" i="1" dirty="0">
                <a:solidFill>
                  <a:srgbClr val="FF66FF"/>
                </a:solidFill>
                <a:latin typeface="Arial" charset="0"/>
              </a:rPr>
              <a:t>:</a:t>
            </a:r>
            <a:r>
              <a:rPr lang="en-US" sz="1600" b="1" i="1" dirty="0">
                <a:solidFill>
                  <a:schemeClr val="tx1"/>
                </a:solidFill>
                <a:latin typeface="Arial" charset="0"/>
              </a:rPr>
              <a:t> Potential applications of strategies from an institutional mercury reduction campaign to develop a national public health initiative for reducing human exposure</a:t>
            </a:r>
            <a:r>
              <a:rPr lang="en-US" sz="1400" b="1" i="1" dirty="0">
                <a:solidFill>
                  <a:schemeClr val="tx1"/>
                </a:solidFill>
                <a:latin typeface="Arial" charset="0"/>
              </a:rPr>
              <a:t>.</a:t>
            </a:r>
            <a:br>
              <a:rPr lang="en-US" sz="1400" b="1" i="1" dirty="0">
                <a:solidFill>
                  <a:schemeClr val="tx1"/>
                </a:solidFill>
                <a:latin typeface="Arial" charset="0"/>
              </a:rPr>
            </a:br>
            <a:endParaRPr lang="en-US" sz="1400" b="1" dirty="0">
              <a:latin typeface="Arial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114800"/>
            <a:ext cx="6400800" cy="1828800"/>
          </a:xfrm>
        </p:spPr>
        <p:txBody>
          <a:bodyPr/>
          <a:lstStyle/>
          <a:p>
            <a:pPr algn="l"/>
            <a:r>
              <a:rPr lang="en-US" sz="2000" dirty="0"/>
              <a:t>		</a:t>
            </a:r>
          </a:p>
          <a:p>
            <a:pPr algn="l"/>
            <a:r>
              <a:rPr lang="en-US" sz="2000" dirty="0"/>
              <a:t>		</a:t>
            </a:r>
          </a:p>
          <a:p>
            <a:pPr algn="l"/>
            <a:r>
              <a:rPr lang="en-US" sz="2000" dirty="0"/>
              <a:t>		</a:t>
            </a:r>
            <a:r>
              <a:rPr lang="en-US" sz="1800" dirty="0" smtClean="0"/>
              <a:t>Edward </a:t>
            </a:r>
            <a:r>
              <a:rPr lang="en-US" sz="1800" dirty="0"/>
              <a:t>H. </a:t>
            </a:r>
            <a:r>
              <a:rPr lang="en-US" sz="1800" dirty="0" smtClean="0"/>
              <a:t>Rau</a:t>
            </a:r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200" dirty="0" smtClean="0"/>
              <a:t>Captain, USPHS, Ret.</a:t>
            </a:r>
            <a:endParaRPr lang="en-US" sz="1200" dirty="0"/>
          </a:p>
          <a:p>
            <a:pPr algn="l"/>
            <a:r>
              <a:rPr lang="en-US" sz="1200" dirty="0"/>
              <a:t>		Division of Environmental Protection</a:t>
            </a:r>
          </a:p>
          <a:p>
            <a:pPr algn="l"/>
            <a:r>
              <a:rPr lang="en-US" sz="1200" dirty="0"/>
              <a:t>		Office of Research Facilities </a:t>
            </a:r>
          </a:p>
          <a:p>
            <a:pPr algn="l"/>
            <a:r>
              <a:rPr lang="en-US" sz="1200" dirty="0"/>
              <a:t>		National Institutes of Health</a:t>
            </a:r>
          </a:p>
          <a:p>
            <a:pPr algn="l"/>
            <a:r>
              <a:rPr lang="en-US" sz="1200" dirty="0"/>
              <a:t>		Bethesda, MD  20892-5746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		</a:t>
            </a:r>
            <a:r>
              <a:rPr lang="en-US" sz="1400" i="1" dirty="0">
                <a:solidFill>
                  <a:schemeClr val="tx2"/>
                </a:solidFill>
              </a:rPr>
              <a:t>U.S. Department of Health and Human Services</a:t>
            </a:r>
            <a:r>
              <a:rPr lang="en-US" sz="1400" dirty="0"/>
              <a:t>	</a:t>
            </a:r>
          </a:p>
        </p:txBody>
      </p:sp>
      <p:pic>
        <p:nvPicPr>
          <p:cNvPr id="104452" name="Picture 4" descr="HHS mini gold on 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5436" y="5410200"/>
            <a:ext cx="923764" cy="887413"/>
          </a:xfrm>
          <a:prstGeom prst="rect">
            <a:avLst/>
          </a:prstGeom>
          <a:noFill/>
        </p:spPr>
      </p:pic>
      <p:pic>
        <p:nvPicPr>
          <p:cNvPr id="104454" name="Picture 6" descr="Button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724400"/>
            <a:ext cx="1109663" cy="1143000"/>
          </a:xfrm>
          <a:prstGeom prst="rect">
            <a:avLst/>
          </a:prstGeom>
          <a:noFill/>
          <a:ln w="12700">
            <a:solidFill>
              <a:srgbClr val="FF66FF"/>
            </a:solidFill>
            <a:miter lim="800000"/>
            <a:headEnd/>
            <a:tailEnd/>
          </a:ln>
        </p:spPr>
      </p:pic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1143000" y="2971800"/>
            <a:ext cx="723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FF66FF"/>
              </a:solidFill>
            </a:endParaRPr>
          </a:p>
          <a:p>
            <a:pPr algn="ctr"/>
            <a:r>
              <a:rPr lang="en-US" dirty="0" smtClean="0">
                <a:solidFill>
                  <a:srgbClr val="FF66FF"/>
                </a:solidFill>
              </a:rPr>
              <a:t>Adapted from: Howard </a:t>
            </a:r>
            <a:r>
              <a:rPr lang="en-US" dirty="0" err="1">
                <a:solidFill>
                  <a:srgbClr val="FF66FF"/>
                </a:solidFill>
              </a:rPr>
              <a:t>Faucett</a:t>
            </a:r>
            <a:r>
              <a:rPr lang="en-US" dirty="0">
                <a:solidFill>
                  <a:srgbClr val="FF66FF"/>
                </a:solidFill>
              </a:rPr>
              <a:t> Award Acceptance </a:t>
            </a:r>
            <a:r>
              <a:rPr lang="en-US" dirty="0" smtClean="0">
                <a:solidFill>
                  <a:srgbClr val="FF66FF"/>
                </a:solidFill>
              </a:rPr>
              <a:t>Speech</a:t>
            </a:r>
          </a:p>
          <a:p>
            <a:pPr algn="ctr"/>
            <a:r>
              <a:rPr lang="en-US" dirty="0" smtClean="0">
                <a:solidFill>
                  <a:srgbClr val="FF66FF"/>
                </a:solidFill>
              </a:rPr>
              <a:t>American Chemical Society 2005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2458" y="2369457"/>
            <a:ext cx="7924800" cy="1077218"/>
          </a:xfrm>
        </p:spPr>
        <p:txBody>
          <a:bodyPr/>
          <a:lstStyle/>
          <a:p>
            <a:r>
              <a:rPr lang="en-US" sz="3200" dirty="0"/>
              <a:t>Some Lessons </a:t>
            </a:r>
            <a:r>
              <a:rPr lang="en-US" sz="3200" dirty="0" smtClean="0"/>
              <a:t>Learned From </a:t>
            </a:r>
            <a:r>
              <a:rPr lang="en-US" sz="3200" dirty="0"/>
              <a:t>My </a:t>
            </a:r>
            <a:r>
              <a:rPr lang="en-US" sz="3200" dirty="0" smtClean="0"/>
              <a:t>Campaign…So Far</a:t>
            </a:r>
            <a:endParaRPr lang="en-US" sz="320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>
                <a:latin typeface="Comic Sans MS" pitchFamily="66" charset="0"/>
              </a:rPr>
              <a:t>			</a:t>
            </a:r>
            <a:endParaRPr lang="en-US" sz="4000" dirty="0"/>
          </a:p>
        </p:txBody>
      </p:sp>
      <p:pic>
        <p:nvPicPr>
          <p:cNvPr id="3074" name="Picture 2" descr="C:\Documents and Settings\raue\Local Settings\Temporary Internet Files\Content.IE5\LL63Y409\MC9003871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52401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raue\Local Settings\Temporary Internet Files\Content.IE5\W77X6FYG\MM90004101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91000"/>
            <a:ext cx="16573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E19B-8FC6-44DF-A28C-F21E66FB6E04}" type="slidenum">
              <a:rPr lang="en-US"/>
              <a:pPr/>
              <a:t>11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3253"/>
            <a:ext cx="7772400" cy="954107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Lesson #1 (Most Important)</a:t>
            </a:r>
            <a:r>
              <a:rPr lang="en-US" sz="2400" dirty="0">
                <a:solidFill>
                  <a:schemeClr val="folHlink"/>
                </a:solidFill>
              </a:rPr>
              <a:t/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3200" dirty="0"/>
              <a:t>Hatters </a:t>
            </a:r>
            <a:r>
              <a:rPr lang="en-US" sz="3200" u="sng" dirty="0"/>
              <a:t>Are</a:t>
            </a:r>
            <a:r>
              <a:rPr lang="en-US" sz="3200" dirty="0"/>
              <a:t> Good Teachers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66FF"/>
                </a:solidFill>
                <a:latin typeface="Comic Sans MS" pitchFamily="66" charset="0"/>
              </a:rPr>
              <a:t>OUR FIRST </a:t>
            </a:r>
            <a:r>
              <a:rPr lang="en-US" sz="1800" b="1" dirty="0" smtClean="0">
                <a:solidFill>
                  <a:srgbClr val="FF66FF"/>
                </a:solidFill>
                <a:latin typeface="Comic Sans MS" pitchFamily="66" charset="0"/>
              </a:rPr>
              <a:t>STUDENTS (YOU) </a:t>
            </a:r>
            <a:r>
              <a:rPr lang="en-US" sz="1800" b="1" dirty="0">
                <a:solidFill>
                  <a:srgbClr val="FF66FF"/>
                </a:solidFill>
                <a:latin typeface="Comic Sans MS" pitchFamily="66" charset="0"/>
              </a:rPr>
              <a:t>WERE JUST SLOW LEARNERS: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solidFill>
                <a:srgbClr val="FF66FF"/>
              </a:solidFill>
              <a:latin typeface="Comic Sans MS" pitchFamily="66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>
                <a:solidFill>
                  <a:schemeClr val="folHlink"/>
                </a:solidFill>
              </a:rPr>
              <a:t>1860</a:t>
            </a:r>
            <a:r>
              <a:rPr lang="en-US" sz="1600" b="1" dirty="0"/>
              <a:t> - the first of several major studies confirmed mercury was poisoning us.</a:t>
            </a:r>
          </a:p>
          <a:p>
            <a:pPr lvl="1">
              <a:lnSpc>
                <a:spcPct val="80000"/>
              </a:lnSpc>
            </a:pP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1600" b="1" dirty="0">
                <a:solidFill>
                  <a:schemeClr val="folHlink"/>
                </a:solidFill>
              </a:rPr>
              <a:t>1865</a:t>
            </a:r>
            <a:r>
              <a:rPr lang="en-US" sz="1600" b="1" dirty="0"/>
              <a:t> - Alice (of Wonderland) had me to a tea party and noticed something was wrong but didn’t know what it was. (She didn’t get my riddle either).</a:t>
            </a:r>
          </a:p>
          <a:p>
            <a:pPr lvl="1">
              <a:lnSpc>
                <a:spcPct val="80000"/>
              </a:lnSpc>
            </a:pP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1600" b="1" dirty="0">
                <a:solidFill>
                  <a:schemeClr val="folHlink"/>
                </a:solidFill>
              </a:rPr>
              <a:t>1925</a:t>
            </a:r>
            <a:r>
              <a:rPr lang="en-US" sz="1600" b="1" dirty="0"/>
              <a:t> - Another Alice (Hamilton) did get it and devoted an entire chapter to the hat industry in her classic work, </a:t>
            </a:r>
            <a:r>
              <a:rPr lang="en-US" sz="1600" b="1" i="1" dirty="0"/>
              <a:t>Industrial Poisons in the United States.</a:t>
            </a:r>
          </a:p>
          <a:p>
            <a:pPr lvl="1">
              <a:lnSpc>
                <a:spcPct val="80000"/>
              </a:lnSpc>
            </a:pPr>
            <a:endParaRPr lang="en-US" sz="1600" b="1" i="1" dirty="0"/>
          </a:p>
          <a:p>
            <a:pPr lvl="1">
              <a:lnSpc>
                <a:spcPct val="80000"/>
              </a:lnSpc>
            </a:pPr>
            <a:r>
              <a:rPr lang="en-US" sz="1600" b="1" dirty="0">
                <a:solidFill>
                  <a:schemeClr val="folHlink"/>
                </a:solidFill>
              </a:rPr>
              <a:t>1941</a:t>
            </a:r>
            <a:r>
              <a:rPr lang="en-US" sz="1600" b="1" dirty="0"/>
              <a:t> - Use of mercury in hat making was finally banned by Ed’s predecessors in the U.S. Public Health Service.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CEA-6E6F-4217-8DC6-23571A19E749}" type="slidenum">
              <a:rPr lang="en-US"/>
              <a:pPr/>
              <a:t>12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700"/>
            <a:ext cx="7772400" cy="10668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Lesson #2:</a:t>
            </a:r>
            <a:r>
              <a:rPr lang="en-US" sz="2800" dirty="0">
                <a:solidFill>
                  <a:schemeClr val="folHlink"/>
                </a:solidFill>
              </a:rPr>
              <a:t/>
            </a:r>
            <a:br>
              <a:rPr lang="en-US" sz="2800" dirty="0">
                <a:solidFill>
                  <a:schemeClr val="folHlink"/>
                </a:solidFill>
              </a:rPr>
            </a:br>
            <a:r>
              <a:rPr lang="en-US" sz="2800" dirty="0"/>
              <a:t> </a:t>
            </a:r>
            <a:r>
              <a:rPr lang="en-US" sz="3600" dirty="0"/>
              <a:t>Think Out of the Hatbox</a:t>
            </a:r>
            <a:r>
              <a:rPr lang="en-US" sz="4000" dirty="0"/>
              <a:t>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You shouldn’t spend all of your prevention efforts on occupational exposures in  institutional environments such as labs (and hat factories).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/>
              <a:t>A more holistic approach as practiced in my campaign is needed to protect your employees from health and safety hazards of chemicals like mercury because: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 lvl="1">
              <a:lnSpc>
                <a:spcPct val="80000"/>
              </a:lnSpc>
            </a:pPr>
            <a:r>
              <a:rPr lang="en-US" sz="1600" b="1" dirty="0"/>
              <a:t>Unlike most lab chemicals, there are sources of significant acute exposure outside occupational setting – homes, schools etc.</a:t>
            </a:r>
          </a:p>
          <a:p>
            <a:pPr lvl="1">
              <a:lnSpc>
                <a:spcPct val="80000"/>
              </a:lnSpc>
            </a:pP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1600" b="1" dirty="0"/>
              <a:t>Everyone has some level of chronic exposure from dietary intake -  for a significant population fraction it is already an over exposure.</a:t>
            </a:r>
          </a:p>
          <a:p>
            <a:pPr lvl="1">
              <a:lnSpc>
                <a:spcPct val="80000"/>
              </a:lnSpc>
            </a:pP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1600" b="1" dirty="0"/>
              <a:t>Mercury uptake is cumulative and toxic effects occur at very low levels.</a:t>
            </a:r>
          </a:p>
        </p:txBody>
      </p:sp>
      <p:pic>
        <p:nvPicPr>
          <p:cNvPr id="4098" name="Picture 2" descr="C:\Documents and Settings\raue\Local Settings\Temporary Internet Files\Content.IE5\WM63SLDW\MC9001133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334000"/>
            <a:ext cx="1068602" cy="122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6B81-1714-4466-BDCF-3939EDE9B6D3}" type="slidenum">
              <a:rPr lang="en-US"/>
              <a:pPr/>
              <a:t>13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1463"/>
            <a:ext cx="7772400" cy="1616075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Lesson #3:</a:t>
            </a:r>
            <a:r>
              <a:rPr lang="en-US" sz="3200" dirty="0">
                <a:solidFill>
                  <a:schemeClr val="folHlink"/>
                </a:solidFill>
              </a:rPr>
              <a:t/>
            </a:r>
            <a:br>
              <a:rPr lang="en-US" sz="3200" dirty="0">
                <a:solidFill>
                  <a:schemeClr val="folHlink"/>
                </a:solidFill>
              </a:rPr>
            </a:br>
            <a:r>
              <a:rPr lang="en-US" sz="3200" dirty="0"/>
              <a:t> </a:t>
            </a:r>
            <a:r>
              <a:rPr lang="en-US" sz="2800" dirty="0"/>
              <a:t>Don’t Rely on Occupational Standards – They May Not Be Protective</a:t>
            </a:r>
            <a:br>
              <a:rPr lang="en-US" sz="2800" dirty="0"/>
            </a:br>
            <a:endParaRPr lang="en-US" sz="1600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endParaRPr lang="en-US" sz="800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1800" b="1" dirty="0">
                <a:solidFill>
                  <a:srgbClr val="FF66FF"/>
                </a:solidFill>
              </a:rPr>
              <a:t>Better to Use Risk-Based Exposure Standards Established for the General Population:</a:t>
            </a:r>
          </a:p>
          <a:p>
            <a:pPr>
              <a:lnSpc>
                <a:spcPct val="185000"/>
              </a:lnSpc>
            </a:pPr>
            <a:r>
              <a:rPr lang="en-US" sz="1400" b="1" dirty="0"/>
              <a:t>OSHA regulations, exposure guidance by NIOSH and others are based on very old data, assume that workers are “healthy”, exposed only at work,  and that they work only a 40 </a:t>
            </a:r>
            <a:r>
              <a:rPr lang="en-US" sz="1400" b="1" dirty="0" smtClean="0"/>
              <a:t>hours a </a:t>
            </a:r>
            <a:r>
              <a:rPr lang="en-US" sz="1400" b="1" dirty="0"/>
              <a:t>week.</a:t>
            </a:r>
          </a:p>
          <a:p>
            <a:pPr>
              <a:lnSpc>
                <a:spcPct val="185000"/>
              </a:lnSpc>
            </a:pPr>
            <a:r>
              <a:rPr lang="en-US" sz="1400" b="1" dirty="0"/>
              <a:t>Workers in academia, health care and research often work longer hours than that – they live in their labs.</a:t>
            </a:r>
          </a:p>
          <a:p>
            <a:pPr>
              <a:lnSpc>
                <a:spcPct val="185000"/>
              </a:lnSpc>
            </a:pPr>
            <a:r>
              <a:rPr lang="en-US" sz="1400" b="1" dirty="0"/>
              <a:t>Workers are not “healthy” - we know that about 1 of every 6 female workers of child bearing age reports to work already overexposed to mercury.</a:t>
            </a:r>
          </a:p>
          <a:p>
            <a:pPr>
              <a:lnSpc>
                <a:spcPct val="185000"/>
              </a:lnSpc>
            </a:pPr>
            <a:r>
              <a:rPr lang="en-US" sz="1400" b="1" dirty="0"/>
              <a:t>Our built environment also houses patients, visitors and research animals who may be much more sensitive to mercury than workers.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ABD3-CE97-45B2-8B9C-F6658F720BC3}" type="slidenum">
              <a:rPr lang="en-US"/>
              <a:pPr/>
              <a:t>14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3662"/>
            <a:ext cx="7772400" cy="1323439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Lesson #4:</a:t>
            </a:r>
            <a:r>
              <a:rPr lang="en-US" sz="2400" dirty="0">
                <a:solidFill>
                  <a:schemeClr val="folHlink"/>
                </a:solidFill>
              </a:rPr>
              <a:t/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3200" dirty="0"/>
              <a:t> </a:t>
            </a:r>
            <a:r>
              <a:rPr lang="en-US" sz="2400" dirty="0"/>
              <a:t>Proactive Approaches by Institutions are Required to Cope With New Limits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800" i="1" dirty="0">
              <a:solidFill>
                <a:srgbClr val="FF66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>
                <a:solidFill>
                  <a:srgbClr val="FF66FF"/>
                </a:solidFill>
                <a:latin typeface="Comic Sans MS" pitchFamily="66" charset="0"/>
              </a:rPr>
              <a:t>`I can't go no lower,' said the Hatter: `I'm on the floor, as it is.'</a:t>
            </a:r>
            <a:r>
              <a:rPr lang="en-US" sz="2400" dirty="0">
                <a:solidFill>
                  <a:srgbClr val="FF66FF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FF66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Allowed exposure and emissions limits for mercury are going lower and will continue to drop in response to evidence of health and environmental impairment </a:t>
            </a:r>
            <a:r>
              <a:rPr lang="en-US" sz="1600" b="1" dirty="0" smtClean="0"/>
              <a:t>at levels of exposure far below some current </a:t>
            </a:r>
            <a:r>
              <a:rPr lang="en-US" sz="1600" b="1" dirty="0"/>
              <a:t>limits.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0000"/>
                </a:solidFill>
              </a:rPr>
              <a:t>Most extreme example: the discharge limit for </a:t>
            </a:r>
            <a:r>
              <a:rPr lang="en-US" sz="1600" dirty="0" smtClean="0">
                <a:solidFill>
                  <a:srgbClr val="FF0000"/>
                </a:solidFill>
              </a:rPr>
              <a:t>mercury in wastewater </a:t>
            </a:r>
            <a:r>
              <a:rPr lang="en-US" sz="1600" dirty="0">
                <a:solidFill>
                  <a:srgbClr val="FF0000"/>
                </a:solidFill>
              </a:rPr>
              <a:t>from </a:t>
            </a:r>
            <a:r>
              <a:rPr lang="en-US" sz="1600" dirty="0" smtClean="0">
                <a:solidFill>
                  <a:srgbClr val="FF0000"/>
                </a:solidFill>
              </a:rPr>
              <a:t>treatment plants in </a:t>
            </a:r>
            <a:r>
              <a:rPr lang="en-US" sz="1600" dirty="0">
                <a:solidFill>
                  <a:srgbClr val="FF0000"/>
                </a:solidFill>
              </a:rPr>
              <a:t>EPA Region 5 has been lowered to 1.5 parts per trillion.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FF66FF"/>
                </a:solidFill>
              </a:rPr>
              <a:t>Treatment plants </a:t>
            </a:r>
            <a:r>
              <a:rPr lang="en-US" sz="1600" dirty="0">
                <a:solidFill>
                  <a:srgbClr val="FF66FF"/>
                </a:solidFill>
              </a:rPr>
              <a:t>that cannot meet these limits will be required to impose controls on upstream sources, and </a:t>
            </a:r>
            <a:r>
              <a:rPr lang="en-US" sz="1600" dirty="0" smtClean="0">
                <a:solidFill>
                  <a:srgbClr val="FF66FF"/>
                </a:solidFill>
              </a:rPr>
              <a:t>labs, dental offices and other mercury users are being </a:t>
            </a:r>
            <a:r>
              <a:rPr lang="en-US" sz="1600" dirty="0">
                <a:solidFill>
                  <a:srgbClr val="FF66FF"/>
                </a:solidFill>
              </a:rPr>
              <a:t>specifically targeted in guidance for developing required reduction plans.</a:t>
            </a:r>
          </a:p>
          <a:p>
            <a:pPr>
              <a:buFontTx/>
              <a:buNone/>
            </a:pPr>
            <a:endParaRPr lang="en-US" sz="11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/>
              <a:t>Developing </a:t>
            </a:r>
            <a:r>
              <a:rPr lang="en-US" sz="1600" b="1" dirty="0"/>
              <a:t>institutional strategies to meet these new limits will require a proactive, long term approach and major commitments of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CB61-8EC5-4690-957E-3980F2917449}" type="slidenum">
              <a:rPr lang="en-US"/>
              <a:pPr/>
              <a:t>15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0936"/>
            <a:ext cx="7772400" cy="1200329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Lesson #5:</a:t>
            </a:r>
            <a:r>
              <a:rPr lang="en-US" sz="2800" dirty="0">
                <a:solidFill>
                  <a:schemeClr val="folHlink"/>
                </a:solidFill>
              </a:rPr>
              <a:t/>
            </a:r>
            <a:br>
              <a:rPr lang="en-US" sz="2800" dirty="0">
                <a:solidFill>
                  <a:schemeClr val="folHlink"/>
                </a:solidFill>
              </a:rPr>
            </a:br>
            <a:r>
              <a:rPr lang="en-US" sz="2400" dirty="0"/>
              <a:t> </a:t>
            </a:r>
            <a:r>
              <a:rPr lang="en-US" sz="2400" dirty="0" smtClean="0"/>
              <a:t>Mercury Contamination Isn’t Just an Occupational Health Concern</a:t>
            </a:r>
            <a:endParaRPr lang="en-US" sz="2400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1600" b="1" dirty="0"/>
              <a:t>We are justifiably </a:t>
            </a:r>
            <a:r>
              <a:rPr lang="en-US" sz="1600" b="1" dirty="0" smtClean="0"/>
              <a:t>concerned about worker exposure to toxic chemicals  but should not overlook potential </a:t>
            </a:r>
            <a:r>
              <a:rPr lang="en-US" sz="1600" b="1" dirty="0"/>
              <a:t>impacts </a:t>
            </a:r>
            <a:r>
              <a:rPr lang="en-US" sz="1600" b="1" dirty="0" smtClean="0"/>
              <a:t>on </a:t>
            </a:r>
            <a:r>
              <a:rPr lang="en-US" sz="1600" b="1" dirty="0"/>
              <a:t>the </a:t>
            </a:r>
            <a:r>
              <a:rPr lang="en-US" sz="1600" b="1" dirty="0" smtClean="0"/>
              <a:t>other occupants and activities that occur in indoor environments– </a:t>
            </a:r>
            <a:r>
              <a:rPr lang="en-US" sz="1600" b="1" dirty="0"/>
              <a:t>like learning, </a:t>
            </a:r>
            <a:r>
              <a:rPr lang="en-US" sz="1600" b="1" dirty="0" smtClean="0"/>
              <a:t>research</a:t>
            </a:r>
            <a:r>
              <a:rPr lang="en-US" sz="1600" b="1" dirty="0"/>
              <a:t> </a:t>
            </a:r>
            <a:r>
              <a:rPr lang="en-US" sz="1600" b="1" dirty="0" smtClean="0"/>
              <a:t>and health care.</a:t>
            </a: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66FF"/>
                </a:solidFill>
              </a:rPr>
              <a:t>WHAT ARE THESE IMPACTS?</a:t>
            </a:r>
            <a:endParaRPr lang="en-US" sz="1600" b="1" dirty="0">
              <a:solidFill>
                <a:srgbClr val="FF66FF"/>
              </a:solidFill>
            </a:endParaRPr>
          </a:p>
          <a:p>
            <a:pPr lvl="1">
              <a:lnSpc>
                <a:spcPct val="80000"/>
              </a:lnSpc>
            </a:pPr>
            <a:endParaRPr lang="en-US" sz="1600" dirty="0">
              <a:solidFill>
                <a:srgbClr val="FF66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ercury </a:t>
            </a:r>
            <a:r>
              <a:rPr lang="en-US" sz="1600" dirty="0"/>
              <a:t>is </a:t>
            </a:r>
            <a:r>
              <a:rPr lang="en-US" sz="1600" dirty="0" smtClean="0"/>
              <a:t>often present </a:t>
            </a:r>
            <a:r>
              <a:rPr lang="en-US" sz="1600" dirty="0"/>
              <a:t>as a contaminant in </a:t>
            </a:r>
            <a:r>
              <a:rPr lang="en-US" sz="1600" dirty="0" smtClean="0"/>
              <a:t>schools, labs, hospitals and dental clinics </a:t>
            </a:r>
            <a:r>
              <a:rPr lang="en-US" sz="1600" dirty="0"/>
              <a:t>– in the air, on surfaces of equipment, casework and floors, </a:t>
            </a:r>
            <a:r>
              <a:rPr lang="en-US" sz="1600" dirty="0" smtClean="0"/>
              <a:t>in plumbing, janitorial chemicals and even lab reagents </a:t>
            </a:r>
            <a:r>
              <a:rPr lang="en-US" sz="1600" dirty="0"/>
              <a:t>in like methanol</a:t>
            </a:r>
            <a:r>
              <a:rPr lang="en-US" sz="1600" dirty="0" smtClean="0"/>
              <a:t>. </a:t>
            </a:r>
            <a:endParaRPr 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Contaminated areas can promote the growth of bacteria with resistance to multiple antibiotics – like MRSA (Methicillin Resistant </a:t>
            </a:r>
            <a:r>
              <a:rPr lang="en-US" sz="1600" i="1" dirty="0" smtClean="0"/>
              <a:t>Staphylococcus </a:t>
            </a:r>
            <a:r>
              <a:rPr lang="en-US" sz="1600" i="1" dirty="0" err="1" smtClean="0"/>
              <a:t>aureus</a:t>
            </a:r>
            <a:r>
              <a:rPr lang="en-US" sz="1600" dirty="0" smtClean="0"/>
              <a:t>) that present serious infection hazards to patients in health care facilities.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At very low levels of exposure mercury can cause subtle neurological symptoms, reduced cognition and learning disabilities.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94B3-BDF1-403A-A8E7-170D9E583086}" type="slidenum">
              <a:rPr lang="en-US"/>
              <a:pPr/>
              <a:t>16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8025"/>
            <a:ext cx="7772400" cy="946150"/>
          </a:xfrm>
        </p:spPr>
        <p:txBody>
          <a:bodyPr/>
          <a:lstStyle/>
          <a:p>
            <a:r>
              <a:rPr lang="en-US" sz="2800" dirty="0"/>
              <a:t>The Lesson is Confirmed </a:t>
            </a:r>
            <a:r>
              <a:rPr lang="en-US" sz="2800" dirty="0" smtClean="0"/>
              <a:t>by the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Lab Mice…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The immunotoxic effects of mercury – its capability to alter immune responses in animals </a:t>
            </a:r>
            <a:r>
              <a:rPr lang="en-US" sz="1800" b="1" dirty="0" smtClean="0"/>
              <a:t>can result from extremely low levels of exposure</a:t>
            </a:r>
            <a:r>
              <a:rPr lang="en-US" sz="1800" b="1" dirty="0" smtClean="0">
                <a:cs typeface="Arial" charset="0"/>
              </a:rPr>
              <a:t>.</a:t>
            </a:r>
            <a:endParaRPr lang="en-US" sz="1800" b="1" dirty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66FF"/>
                </a:solidFill>
              </a:rPr>
              <a:t>Example - </a:t>
            </a:r>
            <a:r>
              <a:rPr lang="en-US" sz="1600" dirty="0" err="1"/>
              <a:t>S</a:t>
            </a:r>
            <a:r>
              <a:rPr lang="en-US" sz="1600" dirty="0" err="1" smtClean="0"/>
              <a:t>ubtoxic</a:t>
            </a:r>
            <a:r>
              <a:rPr lang="en-US" sz="1600" dirty="0" smtClean="0"/>
              <a:t> </a:t>
            </a:r>
            <a:r>
              <a:rPr lang="en-US" sz="1600" dirty="0"/>
              <a:t>exposures  to mercury have </a:t>
            </a:r>
            <a:r>
              <a:rPr lang="en-US" sz="1600" dirty="0" smtClean="0"/>
              <a:t>been </a:t>
            </a:r>
            <a:r>
              <a:rPr lang="en-US" sz="1600" dirty="0"/>
              <a:t>shown to </a:t>
            </a:r>
            <a:r>
              <a:rPr lang="en-US" sz="1600" dirty="0" smtClean="0"/>
              <a:t>cause autoimmune disorders, enhanced </a:t>
            </a:r>
            <a:r>
              <a:rPr lang="en-US" sz="1600" dirty="0"/>
              <a:t>susceptibility and </a:t>
            </a:r>
            <a:r>
              <a:rPr lang="en-US" sz="1600" dirty="0" smtClean="0"/>
              <a:t>impaired </a:t>
            </a:r>
            <a:r>
              <a:rPr lang="en-US" sz="1600" dirty="0"/>
              <a:t>murine responses to parasitic diseases such as </a:t>
            </a:r>
            <a:r>
              <a:rPr lang="en-US" sz="1600" dirty="0" err="1"/>
              <a:t>leishmaniasis</a:t>
            </a:r>
            <a:r>
              <a:rPr lang="en-US" sz="1600" dirty="0"/>
              <a:t> and </a:t>
            </a:r>
            <a:r>
              <a:rPr lang="en-US" sz="1600" i="1" dirty="0"/>
              <a:t>Plasmodium </a:t>
            </a:r>
            <a:r>
              <a:rPr lang="en-US" sz="1600" i="1" dirty="0" err="1"/>
              <a:t>yoelii</a:t>
            </a:r>
            <a:r>
              <a:rPr lang="en-US" sz="1600" dirty="0"/>
              <a:t> </a:t>
            </a:r>
            <a:r>
              <a:rPr lang="en-US" sz="1600" dirty="0" smtClean="0"/>
              <a:t>infections.</a:t>
            </a: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66FF"/>
                </a:solidFill>
              </a:rPr>
              <a:t>In fact, </a:t>
            </a:r>
            <a:r>
              <a:rPr lang="en-US" sz="1600" dirty="0"/>
              <a:t>T</a:t>
            </a:r>
            <a:r>
              <a:rPr lang="en-US" sz="1600" dirty="0" smtClean="0"/>
              <a:t>here is evidence that </a:t>
            </a:r>
            <a:r>
              <a:rPr lang="en-US" sz="1600" dirty="0"/>
              <a:t>the resurgence </a:t>
            </a:r>
            <a:r>
              <a:rPr lang="en-US" sz="1600" dirty="0" smtClean="0"/>
              <a:t>and severity of malaria </a:t>
            </a:r>
            <a:r>
              <a:rPr lang="en-US" sz="1600" dirty="0"/>
              <a:t>(caused by another species of </a:t>
            </a:r>
            <a:r>
              <a:rPr lang="en-US" sz="1600" i="1" dirty="0"/>
              <a:t>Plasmodium</a:t>
            </a:r>
            <a:r>
              <a:rPr lang="en-US" sz="1600" dirty="0"/>
              <a:t>) noted in </a:t>
            </a:r>
            <a:r>
              <a:rPr lang="en-US" sz="1600" dirty="0" smtClean="0"/>
              <a:t>Amazon River Basin a is associated with increased </a:t>
            </a:r>
            <a:r>
              <a:rPr lang="en-US" sz="1600" dirty="0"/>
              <a:t>mercury emissions </a:t>
            </a:r>
            <a:r>
              <a:rPr lang="en-US" sz="1600" dirty="0" smtClean="0"/>
              <a:t>from its use in artisanal mining </a:t>
            </a:r>
            <a:r>
              <a:rPr lang="en-US" sz="1600" dirty="0"/>
              <a:t>activities in the region.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Mercury may interfere with biological processes at extremely low levels and </a:t>
            </a:r>
            <a:r>
              <a:rPr lang="en-US" sz="1800" b="1" dirty="0" smtClean="0"/>
              <a:t>could </a:t>
            </a:r>
            <a:r>
              <a:rPr lang="en-US" sz="1800" b="1" dirty="0"/>
              <a:t>alter the outcome of </a:t>
            </a:r>
            <a:r>
              <a:rPr lang="en-US" sz="1800" b="1" dirty="0" smtClean="0"/>
              <a:t>biomedical experiments </a:t>
            </a:r>
            <a:r>
              <a:rPr lang="en-US" sz="1800" b="1" dirty="0"/>
              <a:t>performed in </a:t>
            </a:r>
            <a:r>
              <a:rPr lang="en-US" sz="1800" b="1" dirty="0" smtClean="0"/>
              <a:t>mercury </a:t>
            </a:r>
            <a:r>
              <a:rPr lang="en-US" sz="1800" b="1" dirty="0"/>
              <a:t>contaminated </a:t>
            </a:r>
            <a:r>
              <a:rPr lang="en-US" sz="1800" b="1" dirty="0" smtClean="0"/>
              <a:t>laboratory environments</a:t>
            </a:r>
            <a:r>
              <a:rPr lang="en-US" sz="1800" b="1" dirty="0"/>
              <a:t>.</a:t>
            </a:r>
          </a:p>
          <a:p>
            <a:pPr lvl="1">
              <a:lnSpc>
                <a:spcPct val="80000"/>
              </a:lnSpc>
            </a:pPr>
            <a:endParaRPr lang="en-US" sz="1600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uiExpand="1" build="p"/>
      <p:bldP spid="141315" grpId="1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69CC-1640-4721-A507-17375ED8AE52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90588"/>
            <a:ext cx="7772400" cy="579437"/>
          </a:xfrm>
        </p:spPr>
        <p:txBody>
          <a:bodyPr/>
          <a:lstStyle/>
          <a:p>
            <a:r>
              <a:rPr lang="en-US" sz="3200"/>
              <a:t>And Dormice?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i="1" dirty="0">
                <a:solidFill>
                  <a:srgbClr val="FF66FF"/>
                </a:solidFill>
                <a:latin typeface="Comic Sans MS" pitchFamily="66" charset="0"/>
              </a:rPr>
              <a:t>	</a:t>
            </a:r>
            <a:r>
              <a:rPr lang="en-US" sz="2400" i="1" dirty="0">
                <a:solidFill>
                  <a:srgbClr val="FF66FF"/>
                </a:solidFill>
                <a:latin typeface="Comic Sans MS" pitchFamily="66" charset="0"/>
              </a:rPr>
              <a:t>But what did the Dormouse say?' one of the jury asked the Hatter.  He couldn’t remember or didn’t know. </a:t>
            </a:r>
          </a:p>
          <a:p>
            <a:pPr>
              <a:buFontTx/>
              <a:buNone/>
            </a:pPr>
            <a:endParaRPr lang="en-US" sz="2400" i="1" dirty="0">
              <a:solidFill>
                <a:srgbClr val="FF66FF"/>
              </a:solidFill>
              <a:latin typeface="Comic Sans MS" pitchFamily="66" charset="0"/>
            </a:endParaRPr>
          </a:p>
          <a:p>
            <a:pPr lvl="3">
              <a:buFont typeface="Wingdings" pitchFamily="2" charset="2"/>
              <a:buNone/>
            </a:pPr>
            <a:r>
              <a:rPr lang="en-US" sz="2400" dirty="0"/>
              <a:t>--Like that Hatter, we may not know what the </a:t>
            </a:r>
            <a:r>
              <a:rPr lang="en-US" sz="2400" dirty="0" smtClean="0"/>
              <a:t>lab mice </a:t>
            </a:r>
            <a:r>
              <a:rPr lang="en-US" sz="2400" dirty="0"/>
              <a:t>are saying.</a:t>
            </a:r>
          </a:p>
        </p:txBody>
      </p:sp>
      <p:pic>
        <p:nvPicPr>
          <p:cNvPr id="143366" name="Picture 6" descr="j013679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724400"/>
            <a:ext cx="1422400" cy="123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7D15-D75F-4D80-A569-39BE6AD18A99}" type="slidenum">
              <a:rPr lang="en-US"/>
              <a:pPr/>
              <a:t>18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700"/>
            <a:ext cx="7772400" cy="1066800"/>
          </a:xfrm>
        </p:spPr>
        <p:txBody>
          <a:bodyPr/>
          <a:lstStyle/>
          <a:p>
            <a:r>
              <a:rPr lang="en-US" sz="3200"/>
              <a:t>What’s Next:</a:t>
            </a:r>
            <a:br>
              <a:rPr lang="en-US" sz="3200"/>
            </a:br>
            <a:r>
              <a:rPr lang="en-US" sz="3200"/>
              <a:t>My New Campaign Platform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 i="1" dirty="0">
                <a:solidFill>
                  <a:srgbClr val="FF66FF"/>
                </a:solidFill>
              </a:rPr>
              <a:t>Expand successful </a:t>
            </a:r>
            <a:r>
              <a:rPr lang="en-US" sz="2800" b="1" i="1" dirty="0" smtClean="0">
                <a:solidFill>
                  <a:srgbClr val="FF66FF"/>
                </a:solidFill>
              </a:rPr>
              <a:t>our community </a:t>
            </a:r>
            <a:r>
              <a:rPr lang="en-US" sz="2800" b="1" i="1" dirty="0">
                <a:solidFill>
                  <a:srgbClr val="FF66FF"/>
                </a:solidFill>
              </a:rPr>
              <a:t>outreach approaches as a national or international campaign to reduce human exposure.  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FF66FF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i="1" dirty="0" smtClean="0"/>
              <a:t>The campaign </a:t>
            </a:r>
            <a:r>
              <a:rPr lang="en-US" sz="2800" i="1" dirty="0"/>
              <a:t>would be focused on two primary sources of exposure: spills and excessive dietary uptake.</a:t>
            </a:r>
          </a:p>
        </p:txBody>
      </p:sp>
      <p:pic>
        <p:nvPicPr>
          <p:cNvPr id="172036" name="Picture 4" descr="j01892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971800"/>
            <a:ext cx="839788" cy="847725"/>
          </a:xfrm>
          <a:prstGeom prst="rect">
            <a:avLst/>
          </a:prstGeom>
          <a:noFill/>
        </p:spPr>
      </p:pic>
      <p:pic>
        <p:nvPicPr>
          <p:cNvPr id="172037" name="Picture 5" descr="Hg Strike Out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257800"/>
            <a:ext cx="838200" cy="738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0695-1D64-4804-BF30-16A4E0C86AAD}" type="slidenum">
              <a:rPr lang="en-US"/>
              <a:pPr/>
              <a:t>19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6438"/>
            <a:ext cx="7772400" cy="946150"/>
          </a:xfrm>
        </p:spPr>
        <p:txBody>
          <a:bodyPr/>
          <a:lstStyle/>
          <a:p>
            <a:r>
              <a:rPr lang="en-US" sz="2800" b="1">
                <a:solidFill>
                  <a:srgbClr val="FF66FF"/>
                </a:solidFill>
              </a:rPr>
              <a:t>Prevent Acute Exposures to Vapors by Eliminating Sources of Spills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Improve public awareness of mercury containing items and the hazards they pose.</a:t>
            </a:r>
          </a:p>
          <a:p>
            <a:r>
              <a:rPr lang="en-US" sz="2400" dirty="0"/>
              <a:t>Encourage replacement of mercury devices at work, schools and in homes.</a:t>
            </a:r>
          </a:p>
          <a:p>
            <a:r>
              <a:rPr lang="en-US" sz="2400" dirty="0"/>
              <a:t>Facilitate proper </a:t>
            </a:r>
            <a:r>
              <a:rPr lang="en-US" sz="2400" dirty="0" smtClean="0"/>
              <a:t>recycling and disposal</a:t>
            </a:r>
            <a:endParaRPr lang="en-US" sz="2400" dirty="0"/>
          </a:p>
          <a:p>
            <a:pPr lvl="1"/>
            <a:r>
              <a:rPr lang="en-US" sz="2000" dirty="0" smtClean="0"/>
              <a:t>At household </a:t>
            </a:r>
            <a:r>
              <a:rPr lang="en-US" sz="2000" dirty="0"/>
              <a:t>hazardous waste collection sites.</a:t>
            </a:r>
          </a:p>
          <a:p>
            <a:pPr lvl="1"/>
            <a:r>
              <a:rPr lang="en-US" sz="2000" dirty="0"/>
              <a:t>Community thermometer exchanges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Provide guidance on proper spill clean up methods and links to resources for spill detection, decontamination and disposal.</a:t>
            </a:r>
          </a:p>
          <a:p>
            <a:endParaRPr lang="en-US" sz="2400" dirty="0"/>
          </a:p>
        </p:txBody>
      </p:sp>
      <p:pic>
        <p:nvPicPr>
          <p:cNvPr id="6" name="Picture 4" descr="Image of a broken thermometer with droplets of mercury coming out of the broken area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97810"/>
            <a:ext cx="1593850" cy="112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DB6B-6D24-422A-83FA-8F591A480114}" type="slidenum">
              <a:rPr lang="en-US"/>
              <a:pPr/>
              <a:t>2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Tip of the Hat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Unfortunately Ed </a:t>
            </a:r>
            <a:r>
              <a:rPr lang="en-US" sz="2400" dirty="0" smtClean="0"/>
              <a:t>could </a:t>
            </a:r>
            <a:r>
              <a:rPr lang="en-US" sz="2400" dirty="0"/>
              <a:t>not be here </a:t>
            </a:r>
            <a:r>
              <a:rPr lang="en-US" sz="2400" dirty="0" smtClean="0"/>
              <a:t>to accept his award so asked </a:t>
            </a:r>
            <a:r>
              <a:rPr lang="en-US" sz="2400" dirty="0"/>
              <a:t>me to come back from the past to give his acceptance speech.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But </a:t>
            </a:r>
            <a:r>
              <a:rPr lang="en-US" sz="2400" dirty="0" smtClean="0"/>
              <a:t>he did </a:t>
            </a:r>
            <a:r>
              <a:rPr lang="en-US" sz="2400" dirty="0"/>
              <a:t>want you to know that he was deeply, deeply </a:t>
            </a:r>
            <a:r>
              <a:rPr lang="en-US" sz="2400" dirty="0" smtClean="0"/>
              <a:t>honored to have received this award.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His </a:t>
            </a:r>
            <a:r>
              <a:rPr lang="en-US" sz="2400" i="1" dirty="0"/>
              <a:t>Mad as a Hatter </a:t>
            </a:r>
            <a:r>
              <a:rPr lang="en-US" sz="2400" dirty="0"/>
              <a:t>Mercury Reduction campaign, </a:t>
            </a:r>
            <a:r>
              <a:rPr lang="en-US" sz="2400" dirty="0">
                <a:solidFill>
                  <a:srgbClr val="FF66FF"/>
                </a:solidFill>
              </a:rPr>
              <a:t>(named after me)</a:t>
            </a:r>
            <a:r>
              <a:rPr lang="en-US" sz="2400" dirty="0"/>
              <a:t> has received several recognitions including a citation from the Governor of Maryland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Campaign has been going for just about 12 years.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FF66FF"/>
                </a:solidFill>
              </a:rPr>
              <a:t>So now it’s time for the Grand Plan…</a:t>
            </a:r>
            <a:endParaRPr lang="en-US" sz="2400" b="1" i="1" dirty="0">
              <a:solidFill>
                <a:srgbClr val="FF66FF"/>
              </a:solidFill>
            </a:endParaRPr>
          </a:p>
        </p:txBody>
      </p:sp>
      <p:pic>
        <p:nvPicPr>
          <p:cNvPr id="126980" name="Picture 4" descr="j0293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90805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2ED-28AB-4878-95C1-0E8B5BA87D04}" type="slidenum">
              <a:rPr lang="en-US"/>
              <a:pPr/>
              <a:t>20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7793"/>
            <a:ext cx="7772400" cy="1323439"/>
          </a:xfrm>
        </p:spPr>
        <p:txBody>
          <a:bodyPr/>
          <a:lstStyle/>
          <a:p>
            <a:r>
              <a:rPr lang="en-US" sz="2800" b="1" dirty="0">
                <a:solidFill>
                  <a:srgbClr val="FF66FF"/>
                </a:solidFill>
              </a:rPr>
              <a:t>Reduce Chronic Exposure by Increasing Awareness of </a:t>
            </a:r>
            <a:r>
              <a:rPr lang="en-US" sz="2800" b="1" dirty="0" smtClean="0">
                <a:solidFill>
                  <a:srgbClr val="FF66FF"/>
                </a:solidFill>
              </a:rPr>
              <a:t>Healthy </a:t>
            </a:r>
            <a:r>
              <a:rPr lang="en-US" sz="2800" b="1" dirty="0">
                <a:solidFill>
                  <a:srgbClr val="FF66FF"/>
                </a:solidFill>
              </a:rPr>
              <a:t>Diet</a:t>
            </a:r>
            <a:r>
              <a:rPr lang="en-US" sz="2400" b="1" dirty="0">
                <a:solidFill>
                  <a:srgbClr val="FF66FF"/>
                </a:solidFill>
              </a:rPr>
              <a:t/>
            </a:r>
            <a:br>
              <a:rPr lang="en-US" sz="2400" b="1" dirty="0">
                <a:solidFill>
                  <a:srgbClr val="FF66FF"/>
                </a:solidFill>
              </a:rPr>
            </a:br>
            <a:endParaRPr lang="en-US" sz="2400" b="1" dirty="0">
              <a:solidFill>
                <a:srgbClr val="FF66FF"/>
              </a:solidFill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078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Regardless of pollution prevention approaches, reductions in mercury emissions and concentrations in the food chain will take years to achieve.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But exposure </a:t>
            </a:r>
            <a:r>
              <a:rPr lang="en-US" sz="2000" dirty="0"/>
              <a:t>can be reduced </a:t>
            </a:r>
            <a:r>
              <a:rPr lang="en-US" sz="2000" u="sng" dirty="0">
                <a:solidFill>
                  <a:srgbClr val="FF66FF"/>
                </a:solidFill>
              </a:rPr>
              <a:t>now</a:t>
            </a:r>
            <a:r>
              <a:rPr lang="en-US" sz="2000" dirty="0"/>
              <a:t> by </a:t>
            </a:r>
            <a:r>
              <a:rPr lang="en-US" sz="2000" dirty="0" smtClean="0"/>
              <a:t>encouraging people to change consumption </a:t>
            </a:r>
            <a:r>
              <a:rPr lang="en-US" sz="2000" dirty="0"/>
              <a:t>patterns of fish, the primary source of mercury </a:t>
            </a:r>
            <a:r>
              <a:rPr lang="en-US" sz="2000" dirty="0" smtClean="0"/>
              <a:t>exposure for most of the population.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66FF"/>
                </a:solidFill>
              </a:rPr>
              <a:t>This will require delivery of a complex health education message to</a:t>
            </a:r>
            <a:r>
              <a:rPr lang="en-US" sz="2000" dirty="0" smtClean="0">
                <a:solidFill>
                  <a:srgbClr val="FF66FF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800" b="1" dirty="0" smtClean="0"/>
              <a:t>Promote health </a:t>
            </a:r>
            <a:r>
              <a:rPr lang="en-US" sz="1800" b="1" dirty="0"/>
              <a:t>benefits of eating more fish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Yet reduce </a:t>
            </a:r>
            <a:r>
              <a:rPr lang="en-US" sz="1800" b="1" dirty="0" smtClean="0"/>
              <a:t>the risk </a:t>
            </a:r>
            <a:r>
              <a:rPr lang="en-US" sz="1800" b="1" dirty="0"/>
              <a:t>of excessive mercury exposure by </a:t>
            </a:r>
            <a:r>
              <a:rPr lang="en-US" sz="1800" b="1" dirty="0" smtClean="0"/>
              <a:t>carefully selecting caught </a:t>
            </a:r>
            <a:r>
              <a:rPr lang="en-US" sz="1800" b="1" dirty="0"/>
              <a:t>and purchased fish with lower mercury content.</a:t>
            </a:r>
          </a:p>
          <a:p>
            <a:pPr lvl="1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66FF"/>
                </a:solidFill>
              </a:rPr>
              <a:t>Campaign methods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Provide outreach materials with the </a:t>
            </a:r>
            <a:r>
              <a:rPr lang="en-US" sz="1800" dirty="0"/>
              <a:t>latest </a:t>
            </a:r>
            <a:r>
              <a:rPr lang="en-US" sz="1800" dirty="0" smtClean="0"/>
              <a:t>dietary guidance.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Distribute information on state </a:t>
            </a:r>
            <a:r>
              <a:rPr lang="en-US" sz="1800" dirty="0"/>
              <a:t>and local fish </a:t>
            </a:r>
            <a:r>
              <a:rPr lang="en-US" sz="1800" dirty="0" smtClean="0"/>
              <a:t>advisories.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67941" name="Picture 5" descr="j023431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77809"/>
            <a:ext cx="936006" cy="931182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8" y="5105400"/>
            <a:ext cx="973601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0517-F332-4328-B39E-1FA91DA7047A}" type="slidenum">
              <a:rPr lang="en-US"/>
              <a:pPr/>
              <a:t>21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Campaign Expansion:</a:t>
            </a:r>
            <a:br>
              <a:rPr lang="en-US" sz="4000"/>
            </a:br>
            <a:r>
              <a:rPr lang="en-US" sz="4000"/>
              <a:t>How would it work?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Use the same methods as the institutional campaign: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Copy and translate materials and methods from this and other similar campaigns.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Methods are adaptable and easily scalable.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Use volunteers, public service ads and the Internet to deliver the message.</a:t>
            </a:r>
          </a:p>
          <a:p>
            <a:pPr lvl="1">
              <a:lnSpc>
                <a:spcPct val="80000"/>
              </a:lnSpc>
            </a:pPr>
            <a:endParaRPr lang="en-US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i="1" dirty="0">
                <a:solidFill>
                  <a:srgbClr val="FF66FF"/>
                </a:solidFill>
              </a:rPr>
              <a:t>No national public health problem of this magnitude has ever been addressed for such a minimal investment: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Little additional funding required.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new drugs need be developed.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new regulations to be promulgated.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FA02-8635-4126-A086-5BFDE3C786BA}" type="slidenum">
              <a:rPr lang="en-US"/>
              <a:pPr/>
              <a:t>22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8025"/>
            <a:ext cx="7772400" cy="946150"/>
          </a:xfrm>
        </p:spPr>
        <p:txBody>
          <a:bodyPr/>
          <a:lstStyle/>
          <a:p>
            <a:r>
              <a:rPr lang="en-US" sz="2800"/>
              <a:t>Continue Focus On Protecting Children</a:t>
            </a:r>
            <a:br>
              <a:rPr lang="en-US" sz="2800"/>
            </a:br>
            <a:r>
              <a:rPr lang="en-US" sz="2800"/>
              <a:t>(Hatter’s Helpers)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FF66FF"/>
                </a:solidFill>
              </a:rPr>
              <a:t>WHY?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unborn and very young children are at highest risk of toxic effects from very low levels of </a:t>
            </a:r>
            <a:r>
              <a:rPr lang="en-US" sz="2000" dirty="0" smtClean="0"/>
              <a:t>exposure to mercury.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With its interesting properties, bright shiny appearance </a:t>
            </a:r>
            <a:r>
              <a:rPr lang="en-US" sz="2000" dirty="0" smtClean="0"/>
              <a:t>children </a:t>
            </a:r>
            <a:r>
              <a:rPr lang="en-US" sz="2000" dirty="0"/>
              <a:t>are enticed to play with it.  </a:t>
            </a:r>
            <a:r>
              <a:rPr lang="en-US" sz="2000" dirty="0">
                <a:solidFill>
                  <a:srgbClr val="FF66FF"/>
                </a:solidFill>
              </a:rPr>
              <a:t>Getting the mercury safety message to teachers, parents and children is critical.</a:t>
            </a: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rgbClr val="FF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Most reported spills in </a:t>
            </a:r>
            <a:r>
              <a:rPr lang="en-US" sz="2000" dirty="0" smtClean="0"/>
              <a:t>the U.S</a:t>
            </a:r>
            <a:r>
              <a:rPr lang="en-US" sz="2000" dirty="0"/>
              <a:t>. are in schools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Spills can result in extremely high  costs – clean up costs and downtime </a:t>
            </a:r>
            <a:r>
              <a:rPr lang="en-US" sz="1800" dirty="0"/>
              <a:t>associated with </a:t>
            </a:r>
            <a:r>
              <a:rPr lang="en-US" sz="1800" dirty="0" smtClean="0"/>
              <a:t>school closures</a:t>
            </a:r>
            <a:r>
              <a:rPr lang="en-US" sz="1800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Schools have limited funds and </a:t>
            </a:r>
            <a:r>
              <a:rPr lang="en-US" sz="1800" dirty="0" smtClean="0"/>
              <a:t>clean-up expertise</a:t>
            </a:r>
            <a:r>
              <a:rPr lang="en-US" sz="1800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They are easily </a:t>
            </a:r>
            <a:r>
              <a:rPr lang="en-US" sz="1800" dirty="0"/>
              <a:t>preventable by eliminating </a:t>
            </a:r>
            <a:r>
              <a:rPr lang="en-US" sz="1800" dirty="0" smtClean="0"/>
              <a:t>sources.</a:t>
            </a:r>
            <a:endParaRPr lang="en-US" sz="1800" dirty="0"/>
          </a:p>
        </p:txBody>
      </p:sp>
      <p:pic>
        <p:nvPicPr>
          <p:cNvPr id="148488" name="Picture 8" descr="ed00293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8292" y="5181600"/>
            <a:ext cx="1470194" cy="1281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089-E11B-4CB3-BB5B-5C8F3C82EDB7}" type="slidenum">
              <a:rPr lang="en-US"/>
              <a:pPr/>
              <a:t>23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519113"/>
          </a:xfrm>
        </p:spPr>
        <p:txBody>
          <a:bodyPr/>
          <a:lstStyle/>
          <a:p>
            <a:r>
              <a:rPr lang="en-US" sz="2800"/>
              <a:t>To be Successful I Need Your Help</a:t>
            </a:r>
            <a:endParaRPr lang="en-US" sz="320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dirty="0" smtClean="0"/>
              <a:t>Take </a:t>
            </a:r>
            <a:r>
              <a:rPr lang="en-US" sz="2400" b="1" dirty="0"/>
              <a:t>the Hatter’s Pledge for the New Campaign:</a:t>
            </a:r>
          </a:p>
          <a:p>
            <a:r>
              <a:rPr lang="en-US" sz="2000" dirty="0"/>
              <a:t>Get involved.</a:t>
            </a:r>
          </a:p>
          <a:p>
            <a:r>
              <a:rPr lang="en-US" sz="2000" dirty="0"/>
              <a:t>Build and reinvigorate partnerships -  with public agencies, non-governmental organizations, private sector.</a:t>
            </a:r>
          </a:p>
          <a:p>
            <a:r>
              <a:rPr lang="en-US" sz="2000" dirty="0" smtClean="0"/>
              <a:t>Work </a:t>
            </a:r>
            <a:r>
              <a:rPr lang="en-US" sz="2000" dirty="0"/>
              <a:t>with school programs - </a:t>
            </a:r>
            <a:r>
              <a:rPr lang="en-US" sz="2000" dirty="0" smtClean="0"/>
              <a:t>Train </a:t>
            </a:r>
            <a:r>
              <a:rPr lang="en-US" sz="2000" dirty="0"/>
              <a:t>the </a:t>
            </a:r>
            <a:r>
              <a:rPr lang="en-US" sz="2000" dirty="0" smtClean="0"/>
              <a:t>teachers, teach students about mercury hazards and how to avoid them.</a:t>
            </a:r>
          </a:p>
          <a:p>
            <a:r>
              <a:rPr lang="en-US" sz="2000" dirty="0"/>
              <a:t>Share limited resources more efficiently – your expertise, case studies, mercury detection equipment, websites and publicity </a:t>
            </a:r>
            <a:r>
              <a:rPr lang="en-US" sz="2000" dirty="0" smtClean="0"/>
              <a:t>tools…  </a:t>
            </a:r>
            <a:r>
              <a:rPr lang="en-US" sz="2000" dirty="0">
                <a:solidFill>
                  <a:srgbClr val="FF66FF"/>
                </a:solidFill>
              </a:rPr>
              <a:t>Maybe even costumes.</a:t>
            </a:r>
          </a:p>
          <a:p>
            <a:endParaRPr lang="en-US" sz="2000" dirty="0" smtClean="0"/>
          </a:p>
        </p:txBody>
      </p:sp>
      <p:pic>
        <p:nvPicPr>
          <p:cNvPr id="6146" name="Picture 2" descr="Mad Hatter 2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-1370013"/>
            <a:ext cx="2857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D363-FEF1-438A-A29F-DF3F827098DB}" type="slidenum">
              <a:rPr lang="en-US"/>
              <a:pPr/>
              <a:t>24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 Words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600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We must succeed in these efforts so our children can recite the rhyme as it should be: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>
                <a:solidFill>
                  <a:srgbClr val="FF66FF"/>
                </a:solidFill>
                <a:latin typeface="Comic Sans MS" pitchFamily="66" charset="0"/>
              </a:rPr>
              <a:t>Twinkle, twinkle, little star,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>
                <a:solidFill>
                  <a:srgbClr val="FF66FF"/>
                </a:solidFill>
                <a:latin typeface="Comic Sans MS" pitchFamily="66" charset="0"/>
              </a:rPr>
              <a:t>How I wonder what you are.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>
                <a:solidFill>
                  <a:srgbClr val="FF66FF"/>
                </a:solidFill>
                <a:latin typeface="Comic Sans MS" pitchFamily="66" charset="0"/>
              </a:rPr>
              <a:t>Up above the world so high,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>
                <a:solidFill>
                  <a:srgbClr val="FF66FF"/>
                </a:solidFill>
                <a:latin typeface="Comic Sans MS" pitchFamily="66" charset="0"/>
              </a:rPr>
              <a:t>Like a diamond in the sky.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>
                <a:solidFill>
                  <a:srgbClr val="FF66FF"/>
                </a:solidFill>
                <a:latin typeface="Comic Sans MS" pitchFamily="66" charset="0"/>
              </a:rPr>
              <a:t>Twinkle, twinkle, little star,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>
                <a:solidFill>
                  <a:srgbClr val="FF66FF"/>
                </a:solidFill>
                <a:latin typeface="Comic Sans MS" pitchFamily="66" charset="0"/>
              </a:rPr>
              <a:t>How I wonder what you are.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solidFill>
                <a:srgbClr val="FF66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/>
              <a:t>	</a:t>
            </a:r>
            <a:r>
              <a:rPr lang="en-US" sz="2000" i="1">
                <a:solidFill>
                  <a:srgbClr val="FFFF66"/>
                </a:solidFill>
              </a:rPr>
              <a:t>With senses and intellect unimpaired,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i="1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/>
              <a:t>		</a:t>
            </a:r>
            <a:r>
              <a:rPr lang="en-US" sz="2000" i="1">
                <a:solidFill>
                  <a:srgbClr val="FFFF66"/>
                </a:solidFill>
              </a:rPr>
              <a:t>Let them experience </a:t>
            </a:r>
            <a:r>
              <a:rPr lang="en-US" sz="2000" i="1" u="sng">
                <a:solidFill>
                  <a:srgbClr val="FFFF66"/>
                </a:solidFill>
              </a:rPr>
              <a:t>all</a:t>
            </a:r>
            <a:r>
              <a:rPr lang="en-US" sz="2000" i="1">
                <a:solidFill>
                  <a:srgbClr val="FFFF66"/>
                </a:solidFill>
              </a:rPr>
              <a:t> the Wonder.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i="1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/>
              <a:t>			</a:t>
            </a:r>
            <a:r>
              <a:rPr lang="en-US" sz="2000" i="1">
                <a:solidFill>
                  <a:srgbClr val="FFFF66"/>
                </a:solidFill>
              </a:rPr>
              <a:t>And discover what they are…</a:t>
            </a:r>
          </a:p>
        </p:txBody>
      </p:sp>
      <p:pic>
        <p:nvPicPr>
          <p:cNvPr id="151564" name="Picture 12" descr="j030336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505200"/>
            <a:ext cx="1371600" cy="1309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1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1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C556-2025-4EC6-AB66-85DECD8CA9B7}" type="slidenum">
              <a:rPr lang="en-US"/>
              <a:pPr/>
              <a:t>25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0"/>
            <a:ext cx="7772400" cy="519113"/>
          </a:xfrm>
        </p:spPr>
        <p:txBody>
          <a:bodyPr/>
          <a:lstStyle/>
          <a:p>
            <a:endParaRPr lang="en-US" sz="2800"/>
          </a:p>
        </p:txBody>
      </p:sp>
      <p:pic>
        <p:nvPicPr>
          <p:cNvPr id="47112" name="Picture 8" descr="Flyerart42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  <p:sp>
        <p:nvSpPr>
          <p:cNvPr id="47115" name="Rectangle 11"/>
          <p:cNvSpPr>
            <a:spLocks noChangeArrowheads="1"/>
          </p:cNvSpPr>
          <p:nvPr/>
        </p:nvSpPr>
        <p:spPr bwMode="auto">
          <a:xfrm rot="-143156">
            <a:off x="7238201" y="5340313"/>
            <a:ext cx="1522483" cy="603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3600" i="1" dirty="0">
                <a:solidFill>
                  <a:schemeClr val="folHlink"/>
                </a:solidFill>
                <a:latin typeface="Comic Sans MS" pitchFamily="66" charset="0"/>
              </a:rPr>
              <a:t>World</a:t>
            </a:r>
            <a:endParaRPr lang="en-US" sz="3600" b="1" i="1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47122" name="Freeform 18"/>
          <p:cNvSpPr>
            <a:spLocks/>
          </p:cNvSpPr>
          <p:nvPr/>
        </p:nvSpPr>
        <p:spPr bwMode="auto">
          <a:xfrm>
            <a:off x="7343308" y="5943600"/>
            <a:ext cx="991067" cy="254974"/>
          </a:xfrm>
          <a:custGeom>
            <a:avLst/>
            <a:gdLst>
              <a:gd name="connsiteX0" fmla="*/ 0 w 10000"/>
              <a:gd name="connsiteY0" fmla="*/ 10000 h 10000"/>
              <a:gd name="connsiteX1" fmla="*/ 2003 w 10000"/>
              <a:gd name="connsiteY1" fmla="*/ 5978 h 10000"/>
              <a:gd name="connsiteX2" fmla="*/ 4715 w 10000"/>
              <a:gd name="connsiteY2" fmla="*/ 2517 h 10000"/>
              <a:gd name="connsiteX3" fmla="*/ 10000 w 10000"/>
              <a:gd name="connsiteY3" fmla="*/ 0 h 10000"/>
              <a:gd name="connsiteX0" fmla="*/ 0 w 10510"/>
              <a:gd name="connsiteY0" fmla="*/ 8153 h 8153"/>
              <a:gd name="connsiteX1" fmla="*/ 2513 w 10510"/>
              <a:gd name="connsiteY1" fmla="*/ 5978 h 8153"/>
              <a:gd name="connsiteX2" fmla="*/ 5225 w 10510"/>
              <a:gd name="connsiteY2" fmla="*/ 2517 h 8153"/>
              <a:gd name="connsiteX3" fmla="*/ 10510 w 10510"/>
              <a:gd name="connsiteY3" fmla="*/ 0 h 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0" h="8153">
                <a:moveTo>
                  <a:pt x="0" y="8153"/>
                </a:moveTo>
                <a:cubicBezTo>
                  <a:pt x="993" y="7175"/>
                  <a:pt x="1642" y="6917"/>
                  <a:pt x="2513" y="5978"/>
                </a:cubicBezTo>
                <a:cubicBezTo>
                  <a:pt x="3384" y="5039"/>
                  <a:pt x="4383" y="4474"/>
                  <a:pt x="5225" y="2517"/>
                </a:cubicBezTo>
                <a:cubicBezTo>
                  <a:pt x="5663" y="1539"/>
                  <a:pt x="8843" y="0"/>
                  <a:pt x="10510" y="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animBg="1"/>
      <p:bldP spid="47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5E44-74DE-443C-989A-A4F3F3BB665F}" type="slidenum">
              <a:rPr lang="en-US"/>
              <a:pPr/>
              <a:t>3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90588"/>
            <a:ext cx="7772400" cy="579437"/>
          </a:xfrm>
        </p:spPr>
        <p:txBody>
          <a:bodyPr/>
          <a:lstStyle/>
          <a:p>
            <a:r>
              <a:rPr lang="en-US" sz="3200"/>
              <a:t>Speaker’s Disability Disclaimer</a:t>
            </a:r>
            <a:endParaRPr lang="en-US" sz="180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We have a lot of hat factories around my home town of Danbury, Connecticut.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FF66FF"/>
                </a:solidFill>
              </a:rPr>
              <a:t>Demand for our hats is so big that </a:t>
            </a:r>
            <a:r>
              <a:rPr lang="en-US" sz="1600" b="1" dirty="0" smtClean="0">
                <a:solidFill>
                  <a:srgbClr val="FF66FF"/>
                </a:solidFill>
              </a:rPr>
              <a:t>we had </a:t>
            </a:r>
            <a:r>
              <a:rPr lang="en-US" sz="1600" b="1" dirty="0">
                <a:solidFill>
                  <a:srgbClr val="FF66FF"/>
                </a:solidFill>
              </a:rPr>
              <a:t>to start making them out of cheap stuff like wool instead of beaver fur.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These hats have to be stiff and shiny so we have special recipes (</a:t>
            </a:r>
            <a:r>
              <a:rPr lang="en-US" sz="1600" b="1" dirty="0" err="1"/>
              <a:t>secretage</a:t>
            </a:r>
            <a:r>
              <a:rPr lang="en-US" sz="1600" b="1" dirty="0"/>
              <a:t>) for the wool forming process called carroting.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FF66FF"/>
                </a:solidFill>
              </a:rPr>
              <a:t>We used to use camel urine * </a:t>
            </a:r>
            <a:r>
              <a:rPr lang="en-US" sz="1600" b="1" dirty="0" smtClean="0">
                <a:solidFill>
                  <a:srgbClr val="FF66FF"/>
                </a:solidFill>
              </a:rPr>
              <a:t>(really!), then tried a locally sourced product provided by our hatters and now use </a:t>
            </a:r>
            <a:r>
              <a:rPr lang="en-US" sz="1600" b="1" dirty="0" err="1">
                <a:solidFill>
                  <a:srgbClr val="FF66FF"/>
                </a:solidFill>
              </a:rPr>
              <a:t>mercurous</a:t>
            </a:r>
            <a:r>
              <a:rPr lang="en-US" sz="1600" b="1" dirty="0">
                <a:solidFill>
                  <a:srgbClr val="FF66FF"/>
                </a:solidFill>
              </a:rPr>
              <a:t> nitrate.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/>
              <a:t>It’s works good but makes but us forgetful, sleepless, a little confused in our speech, distracted and unsteady.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FF66FF"/>
                </a:solidFill>
              </a:rPr>
              <a:t>Some call it the Danbury </a:t>
            </a:r>
            <a:r>
              <a:rPr lang="en-US" sz="1600" b="1" dirty="0" smtClean="0">
                <a:solidFill>
                  <a:srgbClr val="FF66FF"/>
                </a:solidFill>
              </a:rPr>
              <a:t>Shakes.  Others say we’re just MAD.</a:t>
            </a:r>
            <a:endParaRPr lang="en-US" sz="1600" b="1" dirty="0">
              <a:solidFill>
                <a:srgbClr val="FF66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solidFill>
                <a:srgbClr val="FF33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dirty="0">
                <a:solidFill>
                  <a:srgbClr val="FFFF66"/>
                </a:solidFill>
                <a:latin typeface="Comic Sans MS" pitchFamily="66" charset="0"/>
              </a:rPr>
              <a:t>*Even in your day this ingredient is still scarce around Connecticut</a:t>
            </a:r>
            <a:r>
              <a:rPr lang="en-US" sz="1400" b="1" i="1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US" sz="1400" b="1" i="1" dirty="0">
              <a:solidFill>
                <a:srgbClr val="FFFF66"/>
              </a:solidFill>
              <a:latin typeface="Comic Sans MS" pitchFamily="66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 dirty="0">
                <a:solidFill>
                  <a:srgbClr val="FFFF66"/>
                </a:solidFill>
                <a:latin typeface="Comic Sans MS" pitchFamily="66" charset="0"/>
              </a:rPr>
              <a:t> But severe mercury pollution from our </a:t>
            </a:r>
            <a:r>
              <a:rPr lang="en-US" sz="1400" b="1" i="1" dirty="0" smtClean="0">
                <a:solidFill>
                  <a:srgbClr val="FFFF66"/>
                </a:solidFill>
                <a:latin typeface="Comic Sans MS" pitchFamily="66" charset="0"/>
              </a:rPr>
              <a:t>hat factories </a:t>
            </a:r>
            <a:r>
              <a:rPr lang="en-US" sz="1400" b="1" i="1" dirty="0">
                <a:solidFill>
                  <a:srgbClr val="FFFF66"/>
                </a:solidFill>
                <a:latin typeface="Comic Sans MS" pitchFamily="66" charset="0"/>
              </a:rPr>
              <a:t>is still present in </a:t>
            </a:r>
            <a:r>
              <a:rPr lang="en-US" sz="1400" b="1" i="1" dirty="0" smtClean="0">
                <a:solidFill>
                  <a:srgbClr val="FFFF66"/>
                </a:solidFill>
                <a:latin typeface="Comic Sans MS" pitchFamily="66" charset="0"/>
              </a:rPr>
              <a:t>2012.</a:t>
            </a:r>
            <a:endParaRPr lang="en-US" sz="1400" b="1" i="1" dirty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129029" name="Picture 5" descr="j00840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646444"/>
            <a:ext cx="1024317" cy="93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02B3-8254-4B54-BADA-5A86A3C01C73}" type="slidenum">
              <a:rPr lang="en-US"/>
              <a:pPr/>
              <a:t>4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7935"/>
            <a:ext cx="7772400" cy="646331"/>
          </a:xfrm>
        </p:spPr>
        <p:txBody>
          <a:bodyPr/>
          <a:lstStyle/>
          <a:p>
            <a:r>
              <a:rPr lang="en-US" sz="3600" dirty="0" smtClean="0"/>
              <a:t>Opening </a:t>
            </a:r>
            <a:r>
              <a:rPr lang="en-US" sz="3600" dirty="0"/>
              <a:t>Words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A reading attributed in 1865 by Luis Carroll to one of my co-workers, an acquaintance of Alice:</a:t>
            </a:r>
          </a:p>
          <a:p>
            <a:pPr>
              <a:buFontTx/>
              <a:buNone/>
            </a:pP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400" i="1" dirty="0">
                <a:solidFill>
                  <a:srgbClr val="FF66FF"/>
                </a:solidFill>
                <a:latin typeface="Comic Sans MS" pitchFamily="66" charset="0"/>
              </a:rPr>
              <a:t>   "Twinkle, twinkle, little bat!</a:t>
            </a:r>
          </a:p>
          <a:p>
            <a:pPr lvl="1">
              <a:buFont typeface="Wingdings" pitchFamily="2" charset="2"/>
              <a:buNone/>
            </a:pPr>
            <a:r>
              <a:rPr lang="en-US" sz="2400" i="1" dirty="0">
                <a:solidFill>
                  <a:srgbClr val="FF66FF"/>
                </a:solidFill>
                <a:latin typeface="Comic Sans MS" pitchFamily="66" charset="0"/>
              </a:rPr>
              <a:t>	</a:t>
            </a:r>
            <a:r>
              <a:rPr lang="en-US" sz="2400" i="1" dirty="0">
                <a:latin typeface="Comic Sans MS" pitchFamily="66" charset="0"/>
              </a:rPr>
              <a:t>How I wonder what you're at!“</a:t>
            </a:r>
          </a:p>
          <a:p>
            <a:pPr lvl="1">
              <a:buFont typeface="Wingdings" pitchFamily="2" charset="2"/>
              <a:buNone/>
            </a:pPr>
            <a:r>
              <a:rPr lang="en-US" sz="2400" i="1" dirty="0">
                <a:solidFill>
                  <a:srgbClr val="FF66FF"/>
                </a:solidFill>
                <a:latin typeface="Comic Sans MS" pitchFamily="66" charset="0"/>
              </a:rPr>
              <a:t>	"Up above the world you fly,</a:t>
            </a:r>
          </a:p>
          <a:p>
            <a:pPr lvl="1">
              <a:buFont typeface="Wingdings" pitchFamily="2" charset="2"/>
              <a:buNone/>
            </a:pPr>
            <a:r>
              <a:rPr lang="en-US" sz="2400" i="1" dirty="0">
                <a:solidFill>
                  <a:srgbClr val="FF66FF"/>
                </a:solidFill>
                <a:latin typeface="Comic Sans MS" pitchFamily="66" charset="0"/>
              </a:rPr>
              <a:t>	‘</a:t>
            </a:r>
            <a:r>
              <a:rPr lang="en-US" sz="2400" i="1" dirty="0">
                <a:latin typeface="Comic Sans MS" pitchFamily="66" charset="0"/>
              </a:rPr>
              <a:t>’Like a tea-tray in the sky.</a:t>
            </a:r>
          </a:p>
          <a:p>
            <a:pPr lvl="1">
              <a:buFont typeface="Wingdings" pitchFamily="2" charset="2"/>
              <a:buNone/>
            </a:pPr>
            <a:r>
              <a:rPr lang="en-US" sz="2400" i="1" dirty="0">
                <a:solidFill>
                  <a:srgbClr val="FF66FF"/>
                </a:solidFill>
                <a:latin typeface="Comic Sans MS" pitchFamily="66" charset="0"/>
              </a:rPr>
              <a:t>	Twinkle, twinkle--"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F1C-7D72-4175-8BA4-223269BA227D}" type="slidenum">
              <a:rPr lang="en-US"/>
              <a:pPr/>
              <a:t>5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/>
              <a:t>Was this just…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--An attempt by my colleague to recite a forgotten nursery rhyme?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---Or lines written for a fictional character to fit a story line?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No, you missed it.   </a:t>
            </a:r>
            <a:r>
              <a:rPr lang="en-US" sz="2400" dirty="0" smtClean="0"/>
              <a:t>Listen closely.  It </a:t>
            </a:r>
            <a:r>
              <a:rPr lang="en-US" sz="2400" dirty="0"/>
              <a:t>was one of </a:t>
            </a:r>
            <a:r>
              <a:rPr lang="en-US" sz="2400" b="1" u="sng" dirty="0">
                <a:solidFill>
                  <a:srgbClr val="FF0000"/>
                </a:solidFill>
              </a:rPr>
              <a:t>two </a:t>
            </a:r>
            <a:r>
              <a:rPr lang="en-US" sz="2400" b="1" u="sng" dirty="0" smtClean="0">
                <a:solidFill>
                  <a:srgbClr val="FF0000"/>
                </a:solidFill>
              </a:rPr>
              <a:t>warnings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about mercury heard </a:t>
            </a:r>
            <a:r>
              <a:rPr lang="en-US" sz="2400" dirty="0"/>
              <a:t>in Alice’s story.</a:t>
            </a:r>
          </a:p>
        </p:txBody>
      </p:sp>
      <p:pic>
        <p:nvPicPr>
          <p:cNvPr id="1030" name="Picture 6" descr="C:\Documents and Settings\raue\Local Settings\Temporary Internet Files\Content.IE5\4Q71EFBR\MM90033698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897" y="54102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raue\Local Settings\Temporary Internet Files\Content.IE5\4Q71EFBR\MM90033698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5E5C-A5DB-4B13-8F9D-09933BD685B0}" type="slidenum">
              <a:rPr lang="en-US"/>
              <a:pPr/>
              <a:t>6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Second Warning from Wonderland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dirty="0"/>
              <a:t>You better listen this time - it’s about all of you…</a:t>
            </a:r>
          </a:p>
          <a:p>
            <a:pPr>
              <a:buFontTx/>
              <a:buNone/>
            </a:pP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000" i="1" dirty="0">
                <a:solidFill>
                  <a:srgbClr val="FF66FF"/>
                </a:solidFill>
                <a:latin typeface="Comic Sans MS" pitchFamily="66" charset="0"/>
              </a:rPr>
              <a:t>"In that direction," the Cheshire Cat said, waving its right paw round, "lives a Hatter: and in that direction," waving the other paw, "lives a March Hare. Visit either you like: they're both mad." </a:t>
            </a:r>
          </a:p>
          <a:p>
            <a:pPr lvl="1">
              <a:buFont typeface="Wingdings" pitchFamily="2" charset="2"/>
              <a:buNone/>
            </a:pPr>
            <a:endParaRPr lang="en-US" sz="2000" i="1" dirty="0">
              <a:solidFill>
                <a:srgbClr val="FF66FF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2000" i="1" dirty="0">
                <a:solidFill>
                  <a:srgbClr val="FF66FF"/>
                </a:solidFill>
                <a:latin typeface="Comic Sans MS" pitchFamily="66" charset="0"/>
              </a:rPr>
              <a:t>"But I don't want to go among mad people," Alice remarked.</a:t>
            </a:r>
          </a:p>
          <a:p>
            <a:pPr lvl="1">
              <a:buFont typeface="Wingdings" pitchFamily="2" charset="2"/>
              <a:buNone/>
            </a:pPr>
            <a:r>
              <a:rPr lang="en-US" sz="2000" i="1" dirty="0">
                <a:solidFill>
                  <a:srgbClr val="FF66FF"/>
                </a:solidFill>
                <a:latin typeface="Comic Sans MS" pitchFamily="66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sz="2000" i="1" dirty="0">
                <a:solidFill>
                  <a:srgbClr val="FF0000"/>
                </a:solidFill>
                <a:latin typeface="Comic Sans MS" pitchFamily="66" charset="0"/>
              </a:rPr>
              <a:t>"Oh, you can't help that," said the Cat: "we're all mad here. I'm mad. You're mad." </a:t>
            </a:r>
          </a:p>
        </p:txBody>
      </p:sp>
      <p:pic>
        <p:nvPicPr>
          <p:cNvPr id="132100" name="Picture 4" descr="an03963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15385">
            <a:off x="346398" y="5610969"/>
            <a:ext cx="1099928" cy="958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8064-1E33-4F05-A38D-AA6654994C01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60425"/>
            <a:ext cx="7772400" cy="641350"/>
          </a:xfrm>
        </p:spPr>
        <p:txBody>
          <a:bodyPr/>
          <a:lstStyle/>
          <a:p>
            <a:r>
              <a:rPr lang="en-US" sz="3600" dirty="0"/>
              <a:t>Today, the Cat May be Right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66FF"/>
                </a:solidFill>
              </a:rPr>
              <a:t>Actually, all </a:t>
            </a:r>
            <a:r>
              <a:rPr lang="en-US" sz="2800" b="1" dirty="0">
                <a:solidFill>
                  <a:srgbClr val="FF66FF"/>
                </a:solidFill>
              </a:rPr>
              <a:t>of you may </a:t>
            </a:r>
            <a:r>
              <a:rPr lang="en-US" sz="2800" b="1" dirty="0" smtClean="0">
                <a:solidFill>
                  <a:srgbClr val="FF66FF"/>
                </a:solidFill>
              </a:rPr>
              <a:t>be </a:t>
            </a:r>
            <a:r>
              <a:rPr lang="en-US" sz="2800" b="1" dirty="0">
                <a:solidFill>
                  <a:srgbClr val="FF66FF"/>
                </a:solidFill>
              </a:rPr>
              <a:t>going mad…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FF66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/>
              <a:t>Releases of mercury to the environment are 5 to 6 times higher than they were before the industrial era.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66FF"/>
                </a:solidFill>
              </a:rPr>
              <a:t>It’s </a:t>
            </a:r>
            <a:r>
              <a:rPr lang="en-US" sz="1800" b="1" dirty="0" err="1">
                <a:solidFill>
                  <a:srgbClr val="FF66FF"/>
                </a:solidFill>
              </a:rPr>
              <a:t>bioaccumulating</a:t>
            </a:r>
            <a:r>
              <a:rPr lang="en-US" sz="1800" b="1" dirty="0">
                <a:solidFill>
                  <a:srgbClr val="FF66FF"/>
                </a:solidFill>
              </a:rPr>
              <a:t> in wildlife - not just the fish – even the song birds of Vermont according to a recent study.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CDC data – 10% of  women of childbearing age have body burdens that may be unsafe for the developing fetus, resulting in learning deficiencies and delayed mental development.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66FF"/>
                </a:solidFill>
              </a:rPr>
              <a:t>Perhaps </a:t>
            </a:r>
            <a:r>
              <a:rPr lang="en-US" sz="1800" b="1" dirty="0" smtClean="0">
                <a:solidFill>
                  <a:srgbClr val="FF66FF"/>
                </a:solidFill>
              </a:rPr>
              <a:t>connections </a:t>
            </a:r>
            <a:r>
              <a:rPr lang="en-US" sz="1800" b="1" dirty="0">
                <a:solidFill>
                  <a:srgbClr val="FF66FF"/>
                </a:solidFill>
              </a:rPr>
              <a:t>with increased incidence of </a:t>
            </a:r>
            <a:r>
              <a:rPr lang="en-US" sz="1800" b="1" dirty="0" smtClean="0">
                <a:solidFill>
                  <a:srgbClr val="FF66FF"/>
                </a:solidFill>
              </a:rPr>
              <a:t>autism and increasing resistance of infectious agents to antibiotics.</a:t>
            </a:r>
            <a:endParaRPr lang="en-US" sz="1800" b="1" dirty="0">
              <a:solidFill>
                <a:srgbClr val="FF66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/>
              <a:t>New information suggests impacts on adults as well – subtle neurological changes, insomnia and associations with cardiovascular disease</a:t>
            </a:r>
            <a:r>
              <a:rPr lang="en-US" sz="1600" b="1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</a:rPr>
              <a:t>---All of this is what my campaign platform is all about:  </a:t>
            </a:r>
          </a:p>
        </p:txBody>
      </p:sp>
      <p:pic>
        <p:nvPicPr>
          <p:cNvPr id="133124" name="Picture 4" descr="Hg Strike Out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8057" y="5741194"/>
            <a:ext cx="685800" cy="661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8A92-B1D9-45AD-B86D-D108DE520F66}" type="slidenum">
              <a:rPr lang="en-US"/>
              <a:pPr/>
              <a:t>8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Campaign Beginnings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sz="2000" dirty="0" smtClean="0"/>
              <a:t>It ‘s roots go far back -  in the late 1930’s with research on mercury at </a:t>
            </a:r>
            <a:r>
              <a:rPr lang="en-US" sz="2000" dirty="0"/>
              <a:t>the National Institutes of Health (NIH), in Bethesda, </a:t>
            </a:r>
            <a:r>
              <a:rPr lang="en-US" sz="2000" dirty="0" smtClean="0"/>
              <a:t>Maryland .</a:t>
            </a:r>
          </a:p>
          <a:p>
            <a:r>
              <a:rPr lang="en-US" sz="2000" dirty="0">
                <a:solidFill>
                  <a:srgbClr val="FF66FF"/>
                </a:solidFill>
              </a:rPr>
              <a:t>T</a:t>
            </a:r>
            <a:r>
              <a:rPr lang="en-US" sz="2000" dirty="0" smtClean="0">
                <a:solidFill>
                  <a:srgbClr val="FF66FF"/>
                </a:solidFill>
              </a:rPr>
              <a:t>hat ultimately led to the ban on its use in hat making – just a few days before the beginning of World War II.</a:t>
            </a:r>
          </a:p>
          <a:p>
            <a:r>
              <a:rPr lang="en-US" sz="2000" dirty="0" smtClean="0"/>
              <a:t>My campaign began on Earth Day 2001 at NIH as a </a:t>
            </a:r>
            <a:r>
              <a:rPr lang="en-US" sz="2000" dirty="0"/>
              <a:t>voluntary initiative </a:t>
            </a:r>
            <a:r>
              <a:rPr lang="en-US" sz="2000" dirty="0" smtClean="0"/>
              <a:t>with </a:t>
            </a:r>
            <a:r>
              <a:rPr lang="en-US" sz="2000" dirty="0"/>
              <a:t>primary goals of encouraging employees to use mercury-free devices and reagents to reduce potential for spills, occupational exposures and pollution. Soon all of NIH joined.  And then some other agencies.</a:t>
            </a:r>
          </a:p>
          <a:p>
            <a:r>
              <a:rPr lang="en-US" sz="2000" dirty="0">
                <a:solidFill>
                  <a:srgbClr val="FF66FF"/>
                </a:solidFill>
              </a:rPr>
              <a:t>Community outreach was originally intended as a minor element of the campaign, part of our campaign kick-off  </a:t>
            </a:r>
            <a:r>
              <a:rPr lang="en-US" sz="2000" dirty="0" smtClean="0">
                <a:solidFill>
                  <a:srgbClr val="FF66FF"/>
                </a:solidFill>
              </a:rPr>
              <a:t>event</a:t>
            </a:r>
            <a:r>
              <a:rPr lang="en-US" sz="2000" dirty="0">
                <a:solidFill>
                  <a:srgbClr val="FF66FF"/>
                </a:solidFill>
              </a:rPr>
              <a:t>.</a:t>
            </a:r>
          </a:p>
          <a:p>
            <a:r>
              <a:rPr lang="en-US" sz="2000" dirty="0"/>
              <a:t>But my theme and messages proved more popular with the public than even a Mad Hatter could </a:t>
            </a:r>
            <a:r>
              <a:rPr lang="en-US" sz="2000" dirty="0" smtClean="0"/>
              <a:t>hallucinate…</a:t>
            </a:r>
          </a:p>
          <a:p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B89B-10D2-44DD-B408-DBD361F3C5BB}" type="slidenum">
              <a:rPr lang="en-US"/>
              <a:pPr/>
              <a:t>9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Additional Campaign Accomplishments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/>
              <a:t>Since then: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66FF"/>
                </a:solidFill>
              </a:rPr>
              <a:t>Tens </a:t>
            </a:r>
            <a:r>
              <a:rPr lang="en-US" sz="2000" dirty="0">
                <a:solidFill>
                  <a:srgbClr val="FF66FF"/>
                </a:solidFill>
              </a:rPr>
              <a:t>of thousands more participants: website visitors, attendees at health fairs, presentations, thermometer exchanges, </a:t>
            </a:r>
            <a:r>
              <a:rPr lang="en-US" sz="2000" i="1" dirty="0" smtClean="0">
                <a:solidFill>
                  <a:srgbClr val="FF66FF"/>
                </a:solidFill>
              </a:rPr>
              <a:t>Mercury-Free Hatter’s Pledges </a:t>
            </a:r>
            <a:r>
              <a:rPr lang="en-US" sz="2000" dirty="0">
                <a:solidFill>
                  <a:srgbClr val="FF66FF"/>
                </a:solidFill>
              </a:rPr>
              <a:t>made.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Mercury spills have been a huge problem in schools through out the land so I hosted a national video web cast workshop on mercury reduction and pollution prevention in schools in partnership with EPA, Maryland environmental and educational agencies, and universities.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66FF"/>
                </a:solidFill>
              </a:rPr>
              <a:t>We shared </a:t>
            </a:r>
            <a:r>
              <a:rPr lang="en-US" sz="2000" dirty="0">
                <a:solidFill>
                  <a:srgbClr val="FF66FF"/>
                </a:solidFill>
              </a:rPr>
              <a:t>campaign tools with UN Environment Programme (UNEP) mercury initiative.  Campaign summary presentation is on the UNEP website.  </a:t>
            </a:r>
            <a:r>
              <a:rPr lang="en-US" sz="2000" dirty="0" smtClean="0">
                <a:solidFill>
                  <a:srgbClr val="FF66FF"/>
                </a:solidFill>
              </a:rPr>
              <a:t>(My picture </a:t>
            </a:r>
            <a:r>
              <a:rPr lang="en-US" sz="2000" dirty="0">
                <a:solidFill>
                  <a:srgbClr val="FF66FF"/>
                </a:solidFill>
              </a:rPr>
              <a:t>is there too).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We completed </a:t>
            </a:r>
            <a:r>
              <a:rPr lang="en-US" sz="2000" dirty="0"/>
              <a:t>several major laboratory facility decommissioning projects involving mercury decontamination - working with MIT, Harvard, HHMI to develop </a:t>
            </a:r>
            <a:r>
              <a:rPr lang="en-US" sz="2000" dirty="0" smtClean="0"/>
              <a:t>protocols that ultimately became the national consensus standard.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1FAF3BDE423A4183F0B8D8A7713268" ma:contentTypeVersion="2" ma:contentTypeDescription="Create a new document." ma:contentTypeScope="" ma:versionID="3f087ef34718f9540c3ccb5eb8910e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059eea73200ed500c3fb96726bf6b3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5FFFA8-D807-4C0A-B7FC-9B166612DCA1}"/>
</file>

<file path=customXml/itemProps2.xml><?xml version="1.0" encoding="utf-8"?>
<ds:datastoreItem xmlns:ds="http://schemas.openxmlformats.org/officeDocument/2006/customXml" ds:itemID="{E4F9C55C-93E2-48EA-AAB2-A3D4D9E00EF1}"/>
</file>

<file path=customXml/itemProps3.xml><?xml version="1.0" encoding="utf-8"?>
<ds:datastoreItem xmlns:ds="http://schemas.openxmlformats.org/officeDocument/2006/customXml" ds:itemID="{48B377CA-D017-4C63-963D-39E0B6E22313}"/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3846</TotalTime>
  <Words>2236</Words>
  <Application>Microsoft Office PowerPoint</Application>
  <PresentationFormat>On-screen Show (4:3)</PresentationFormat>
  <Paragraphs>231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Network Blitz</vt:lpstr>
      <vt:lpstr>Mad Hatters: Saving the World Or: Potential applications of strategies from an institutional mercury reduction campaign to develop a national public health initiative for reducing human exposure. </vt:lpstr>
      <vt:lpstr>A Tip of the Hat</vt:lpstr>
      <vt:lpstr>Speaker’s Disability Disclaimer</vt:lpstr>
      <vt:lpstr>Opening Words</vt:lpstr>
      <vt:lpstr>Was this just… </vt:lpstr>
      <vt:lpstr>The Second Warning from Wonderland</vt:lpstr>
      <vt:lpstr>Today, the Cat May be Right</vt:lpstr>
      <vt:lpstr>Campaign Beginnings</vt:lpstr>
      <vt:lpstr>Additional Campaign Accomplishments</vt:lpstr>
      <vt:lpstr>Some Lessons Learned From My Campaign…So Far</vt:lpstr>
      <vt:lpstr>Lesson #1 (Most Important) Hatters Are Good Teachers</vt:lpstr>
      <vt:lpstr>Lesson #2:  Think Out of the Hatbox </vt:lpstr>
      <vt:lpstr>Lesson #3:  Don’t Rely on Occupational Standards – They May Not Be Protective </vt:lpstr>
      <vt:lpstr>Lesson #4:  Proactive Approaches by Institutions are Required to Cope With New Limits</vt:lpstr>
      <vt:lpstr>Lesson #5:  Mercury Contamination Isn’t Just an Occupational Health Concern</vt:lpstr>
      <vt:lpstr>The Lesson is Confirmed by the  Lab Mice…</vt:lpstr>
      <vt:lpstr>And Dormice?</vt:lpstr>
      <vt:lpstr>What’s Next: My New Campaign Platform</vt:lpstr>
      <vt:lpstr>Prevent Acute Exposures to Vapors by Eliminating Sources of Spills</vt:lpstr>
      <vt:lpstr>Reduce Chronic Exposure by Increasing Awareness of Healthy Diet </vt:lpstr>
      <vt:lpstr>Campaign Expansion: How would it work?</vt:lpstr>
      <vt:lpstr>Continue Focus On Protecting Children (Hatter’s Helpers) </vt:lpstr>
      <vt:lpstr>To be Successful I Need Your Help</vt:lpstr>
      <vt:lpstr>Closing Words</vt:lpstr>
      <vt:lpstr>PowerPoint Presentation</vt:lpstr>
    </vt:vector>
  </TitlesOfParts>
  <Company>National Institutes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H. Rau</dc:creator>
  <cp:lastModifiedBy>Rau, Edward (NIH/OD/ORF) [E]</cp:lastModifiedBy>
  <cp:revision>92</cp:revision>
  <dcterms:created xsi:type="dcterms:W3CDTF">2001-01-02T16:25:25Z</dcterms:created>
  <dcterms:modified xsi:type="dcterms:W3CDTF">2013-02-07T15:48:13Z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0x010100711FAF3BDE423A4183F0B8D8A7713268</vt:lpwstr>
  </property>
</Properties>
</file>